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79" r:id="rId1"/>
    <p:sldMasterId id="2147484215" r:id="rId2"/>
    <p:sldMasterId id="2147484188" r:id="rId3"/>
    <p:sldMasterId id="2147484190" r:id="rId4"/>
    <p:sldMasterId id="2147484220" r:id="rId5"/>
  </p:sldMasterIdLst>
  <p:notesMasterIdLst>
    <p:notesMasterId r:id="rId23"/>
  </p:notesMasterIdLst>
  <p:sldIdLst>
    <p:sldId id="265" r:id="rId6"/>
    <p:sldId id="281" r:id="rId7"/>
    <p:sldId id="266" r:id="rId8"/>
    <p:sldId id="274" r:id="rId9"/>
    <p:sldId id="289" r:id="rId10"/>
    <p:sldId id="293" r:id="rId11"/>
    <p:sldId id="267" r:id="rId12"/>
    <p:sldId id="291" r:id="rId13"/>
    <p:sldId id="292" r:id="rId14"/>
    <p:sldId id="276" r:id="rId15"/>
    <p:sldId id="271" r:id="rId16"/>
    <p:sldId id="278" r:id="rId17"/>
    <p:sldId id="287" r:id="rId18"/>
    <p:sldId id="272" r:id="rId19"/>
    <p:sldId id="288" r:id="rId20"/>
    <p:sldId id="263" r:id="rId21"/>
    <p:sldId id="270" r:id="rId22"/>
  </p:sldIdLst>
  <p:sldSz cx="12192000" cy="6858000"/>
  <p:notesSz cx="6858000" cy="9144000"/>
  <p:defaultTextStyle>
    <a:defPPr>
      <a:defRPr lang="en-US"/>
    </a:defPPr>
    <a:lvl1pPr marL="0" algn="l" defTabSz="879196" rtl="0" eaLnBrk="1" latinLnBrk="0" hangingPunct="1">
      <a:defRPr sz="1731" kern="1200">
        <a:solidFill>
          <a:schemeClr val="tx1"/>
        </a:solidFill>
        <a:latin typeface="+mn-lt"/>
        <a:ea typeface="+mn-ea"/>
        <a:cs typeface="+mn-cs"/>
      </a:defRPr>
    </a:lvl1pPr>
    <a:lvl2pPr marL="439598" algn="l" defTabSz="879196" rtl="0" eaLnBrk="1" latinLnBrk="0" hangingPunct="1">
      <a:defRPr sz="1731" kern="1200">
        <a:solidFill>
          <a:schemeClr val="tx1"/>
        </a:solidFill>
        <a:latin typeface="+mn-lt"/>
        <a:ea typeface="+mn-ea"/>
        <a:cs typeface="+mn-cs"/>
      </a:defRPr>
    </a:lvl2pPr>
    <a:lvl3pPr marL="879196" algn="l" defTabSz="879196" rtl="0" eaLnBrk="1" latinLnBrk="0" hangingPunct="1">
      <a:defRPr sz="1731" kern="1200">
        <a:solidFill>
          <a:schemeClr val="tx1"/>
        </a:solidFill>
        <a:latin typeface="+mn-lt"/>
        <a:ea typeface="+mn-ea"/>
        <a:cs typeface="+mn-cs"/>
      </a:defRPr>
    </a:lvl3pPr>
    <a:lvl4pPr marL="1318793" algn="l" defTabSz="879196" rtl="0" eaLnBrk="1" latinLnBrk="0" hangingPunct="1">
      <a:defRPr sz="1731" kern="1200">
        <a:solidFill>
          <a:schemeClr val="tx1"/>
        </a:solidFill>
        <a:latin typeface="+mn-lt"/>
        <a:ea typeface="+mn-ea"/>
        <a:cs typeface="+mn-cs"/>
      </a:defRPr>
    </a:lvl4pPr>
    <a:lvl5pPr marL="1758391" algn="l" defTabSz="879196" rtl="0" eaLnBrk="1" latinLnBrk="0" hangingPunct="1">
      <a:defRPr sz="1731" kern="1200">
        <a:solidFill>
          <a:schemeClr val="tx1"/>
        </a:solidFill>
        <a:latin typeface="+mn-lt"/>
        <a:ea typeface="+mn-ea"/>
        <a:cs typeface="+mn-cs"/>
      </a:defRPr>
    </a:lvl5pPr>
    <a:lvl6pPr marL="2197989" algn="l" defTabSz="879196" rtl="0" eaLnBrk="1" latinLnBrk="0" hangingPunct="1">
      <a:defRPr sz="1731" kern="1200">
        <a:solidFill>
          <a:schemeClr val="tx1"/>
        </a:solidFill>
        <a:latin typeface="+mn-lt"/>
        <a:ea typeface="+mn-ea"/>
        <a:cs typeface="+mn-cs"/>
      </a:defRPr>
    </a:lvl6pPr>
    <a:lvl7pPr marL="2637587" algn="l" defTabSz="879196" rtl="0" eaLnBrk="1" latinLnBrk="0" hangingPunct="1">
      <a:defRPr sz="1731" kern="1200">
        <a:solidFill>
          <a:schemeClr val="tx1"/>
        </a:solidFill>
        <a:latin typeface="+mn-lt"/>
        <a:ea typeface="+mn-ea"/>
        <a:cs typeface="+mn-cs"/>
      </a:defRPr>
    </a:lvl7pPr>
    <a:lvl8pPr marL="3077185" algn="l" defTabSz="879196" rtl="0" eaLnBrk="1" latinLnBrk="0" hangingPunct="1">
      <a:defRPr sz="1731" kern="1200">
        <a:solidFill>
          <a:schemeClr val="tx1"/>
        </a:solidFill>
        <a:latin typeface="+mn-lt"/>
        <a:ea typeface="+mn-ea"/>
        <a:cs typeface="+mn-cs"/>
      </a:defRPr>
    </a:lvl8pPr>
    <a:lvl9pPr marL="3516782" algn="l" defTabSz="879196" rtl="0" eaLnBrk="1" latinLnBrk="0" hangingPunct="1">
      <a:defRPr sz="173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8998"/>
    <a:srgbClr val="003155"/>
    <a:srgbClr val="10D3DC"/>
    <a:srgbClr val="13B9C2"/>
    <a:srgbClr val="00467F"/>
    <a:srgbClr val="103D72"/>
    <a:srgbClr val="2A7DE2"/>
    <a:srgbClr val="1A428A"/>
    <a:srgbClr val="C25613"/>
    <a:srgbClr val="BE2F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2" autoAdjust="0"/>
    <p:restoredTop sz="90116" autoAdjust="0"/>
  </p:normalViewPr>
  <p:slideViewPr>
    <p:cSldViewPr snapToGrid="0" snapToObjects="1">
      <p:cViewPr varScale="1">
        <p:scale>
          <a:sx n="102" d="100"/>
          <a:sy n="102" d="100"/>
        </p:scale>
        <p:origin x="13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A51F2A-9C7B-4C7B-8CE8-BCA52FE1DCBC}" type="doc">
      <dgm:prSet loTypeId="urn:microsoft.com/office/officeart/2005/8/layout/radial3" loCatId="cycle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1D78A750-55CA-4158-8293-7F2C74EA5C76}">
      <dgm:prSet phldrT="[Text]"/>
      <dgm:spPr/>
      <dgm:t>
        <a:bodyPr/>
        <a:lstStyle/>
        <a:p>
          <a:r>
            <a:rPr lang="en-US" b="1" dirty="0" smtClean="0"/>
            <a:t>Age composition</a:t>
          </a:r>
          <a:endParaRPr lang="en-US" b="1" dirty="0"/>
        </a:p>
      </dgm:t>
    </dgm:pt>
    <dgm:pt modelId="{BF4D9677-1374-4A9F-9D5A-EB2D0119D41B}" type="parTrans" cxnId="{60DB9A97-35F2-416D-8CE6-EAE5F056386C}">
      <dgm:prSet/>
      <dgm:spPr/>
      <dgm:t>
        <a:bodyPr/>
        <a:lstStyle/>
        <a:p>
          <a:endParaRPr lang="en-US" b="1"/>
        </a:p>
      </dgm:t>
    </dgm:pt>
    <dgm:pt modelId="{303BED2B-CB64-4AE7-833D-9E3C7E570CED}" type="sibTrans" cxnId="{60DB9A97-35F2-416D-8CE6-EAE5F056386C}">
      <dgm:prSet/>
      <dgm:spPr/>
      <dgm:t>
        <a:bodyPr/>
        <a:lstStyle/>
        <a:p>
          <a:endParaRPr lang="en-US" b="1"/>
        </a:p>
      </dgm:t>
    </dgm:pt>
    <dgm:pt modelId="{F7ABB188-6E2C-43DC-9211-39272D02DC6E}">
      <dgm:prSet phldrT="[Text]"/>
      <dgm:spPr/>
      <dgm:t>
        <a:bodyPr/>
        <a:lstStyle/>
        <a:p>
          <a:r>
            <a:rPr lang="en-US" b="1" dirty="0" smtClean="0"/>
            <a:t>Selectivity</a:t>
          </a:r>
          <a:endParaRPr lang="en-US" b="1" dirty="0"/>
        </a:p>
      </dgm:t>
    </dgm:pt>
    <dgm:pt modelId="{C8AD9F9E-180C-4F8D-803B-2955A460269E}" type="parTrans" cxnId="{4E7A0D8A-56B7-4D0C-839B-E239EA4AB52E}">
      <dgm:prSet/>
      <dgm:spPr/>
      <dgm:t>
        <a:bodyPr/>
        <a:lstStyle/>
        <a:p>
          <a:endParaRPr lang="en-US" b="1"/>
        </a:p>
      </dgm:t>
    </dgm:pt>
    <dgm:pt modelId="{8EF94051-B74D-4B63-A44F-3217BEC48C63}" type="sibTrans" cxnId="{4E7A0D8A-56B7-4D0C-839B-E239EA4AB52E}">
      <dgm:prSet/>
      <dgm:spPr/>
      <dgm:t>
        <a:bodyPr/>
        <a:lstStyle/>
        <a:p>
          <a:endParaRPr lang="en-US" b="1"/>
        </a:p>
      </dgm:t>
    </dgm:pt>
    <dgm:pt modelId="{899949DA-1B37-4215-98AC-25401443AEF7}">
      <dgm:prSet phldrT="[Text]"/>
      <dgm:spPr/>
      <dgm:t>
        <a:bodyPr/>
        <a:lstStyle/>
        <a:p>
          <a:r>
            <a:rPr lang="en-US" b="1" dirty="0" smtClean="0"/>
            <a:t>M</a:t>
          </a:r>
          <a:endParaRPr lang="en-US" b="1" dirty="0"/>
        </a:p>
      </dgm:t>
    </dgm:pt>
    <dgm:pt modelId="{8A3263B5-96FF-47D7-9617-46B8F33E416F}" type="parTrans" cxnId="{E44ADE0E-601F-4926-8A00-93E01C0DB741}">
      <dgm:prSet/>
      <dgm:spPr/>
      <dgm:t>
        <a:bodyPr/>
        <a:lstStyle/>
        <a:p>
          <a:endParaRPr lang="en-US" b="1"/>
        </a:p>
      </dgm:t>
    </dgm:pt>
    <dgm:pt modelId="{0DDF4DCD-58DA-4C3D-801D-287A33F7FA9A}" type="sibTrans" cxnId="{E44ADE0E-601F-4926-8A00-93E01C0DB741}">
      <dgm:prSet/>
      <dgm:spPr/>
      <dgm:t>
        <a:bodyPr/>
        <a:lstStyle/>
        <a:p>
          <a:endParaRPr lang="en-US" b="1"/>
        </a:p>
      </dgm:t>
    </dgm:pt>
    <dgm:pt modelId="{01319E86-7FFC-4F9C-8FC1-8859FC04D065}">
      <dgm:prSet phldrT="[Text]"/>
      <dgm:spPr/>
      <dgm:t>
        <a:bodyPr/>
        <a:lstStyle/>
        <a:p>
          <a:r>
            <a:rPr lang="en-US" b="1" dirty="0" smtClean="0"/>
            <a:t>F</a:t>
          </a:r>
          <a:endParaRPr lang="en-US" b="1" dirty="0"/>
        </a:p>
      </dgm:t>
    </dgm:pt>
    <dgm:pt modelId="{BA7D5533-1645-43E9-93D8-E273BAE27D19}" type="parTrans" cxnId="{AC70B823-4364-4BB2-BE04-2A731E8B4E48}">
      <dgm:prSet/>
      <dgm:spPr/>
      <dgm:t>
        <a:bodyPr/>
        <a:lstStyle/>
        <a:p>
          <a:endParaRPr lang="en-US" b="1"/>
        </a:p>
      </dgm:t>
    </dgm:pt>
    <dgm:pt modelId="{20FCE484-98ED-461D-B34F-B96EB6DD7111}" type="sibTrans" cxnId="{AC70B823-4364-4BB2-BE04-2A731E8B4E48}">
      <dgm:prSet/>
      <dgm:spPr/>
      <dgm:t>
        <a:bodyPr/>
        <a:lstStyle/>
        <a:p>
          <a:endParaRPr lang="en-US" b="1"/>
        </a:p>
      </dgm:t>
    </dgm:pt>
    <dgm:pt modelId="{779BB49E-1864-44EF-8AE4-864CB9E7C466}">
      <dgm:prSet phldrT="[Text]"/>
      <dgm:spPr/>
      <dgm:t>
        <a:bodyPr/>
        <a:lstStyle/>
        <a:p>
          <a:r>
            <a:rPr lang="en-US" b="1" dirty="0" smtClean="0"/>
            <a:t>Recruitment</a:t>
          </a:r>
          <a:endParaRPr lang="en-US" b="1" dirty="0"/>
        </a:p>
      </dgm:t>
    </dgm:pt>
    <dgm:pt modelId="{C0DD5214-279F-4501-802A-716112E9B4C7}" type="parTrans" cxnId="{E62079BF-E635-4A65-BC51-E7C63EBEE775}">
      <dgm:prSet/>
      <dgm:spPr/>
      <dgm:t>
        <a:bodyPr/>
        <a:lstStyle/>
        <a:p>
          <a:endParaRPr lang="en-US" b="1"/>
        </a:p>
      </dgm:t>
    </dgm:pt>
    <dgm:pt modelId="{8BA509E0-75E8-4888-BE12-A7F0AC8A145C}" type="sibTrans" cxnId="{E62079BF-E635-4A65-BC51-E7C63EBEE775}">
      <dgm:prSet/>
      <dgm:spPr/>
      <dgm:t>
        <a:bodyPr/>
        <a:lstStyle/>
        <a:p>
          <a:endParaRPr lang="en-US" b="1"/>
        </a:p>
      </dgm:t>
    </dgm:pt>
    <dgm:pt modelId="{1FE20E05-09C3-4EA5-956F-D786866AF0D2}">
      <dgm:prSet/>
      <dgm:spPr/>
      <dgm:t>
        <a:bodyPr/>
        <a:lstStyle/>
        <a:p>
          <a:r>
            <a:rPr lang="en-US" b="1" dirty="0" smtClean="0"/>
            <a:t>Reproductive potential</a:t>
          </a:r>
          <a:endParaRPr lang="en-US" b="1" dirty="0"/>
        </a:p>
      </dgm:t>
    </dgm:pt>
    <dgm:pt modelId="{A1A48D59-653C-4101-8AF2-490911C50C3E}" type="parTrans" cxnId="{DD72C83E-5926-4919-AF91-33984985F750}">
      <dgm:prSet/>
      <dgm:spPr/>
      <dgm:t>
        <a:bodyPr/>
        <a:lstStyle/>
        <a:p>
          <a:endParaRPr lang="en-US" b="1"/>
        </a:p>
      </dgm:t>
    </dgm:pt>
    <dgm:pt modelId="{E7F7D7A1-28BE-4A95-AAF4-02982CDB994B}" type="sibTrans" cxnId="{DD72C83E-5926-4919-AF91-33984985F750}">
      <dgm:prSet/>
      <dgm:spPr/>
      <dgm:t>
        <a:bodyPr/>
        <a:lstStyle/>
        <a:p>
          <a:endParaRPr lang="en-US" b="1"/>
        </a:p>
      </dgm:t>
    </dgm:pt>
    <dgm:pt modelId="{18FAD3D1-FA80-4B5A-9FBE-1831ABA5A4AF}">
      <dgm:prSet/>
      <dgm:spPr/>
      <dgm:t>
        <a:bodyPr/>
        <a:lstStyle/>
        <a:p>
          <a:r>
            <a:rPr lang="en-US" b="1" dirty="0" smtClean="0"/>
            <a:t>Resilience</a:t>
          </a:r>
          <a:endParaRPr lang="en-US" b="1" dirty="0"/>
        </a:p>
      </dgm:t>
    </dgm:pt>
    <dgm:pt modelId="{216E9B93-1F1A-4F92-A7DD-AF8386C705B9}" type="parTrans" cxnId="{5AFFA5FB-6FB7-4373-AA53-B2A90B12E92F}">
      <dgm:prSet/>
      <dgm:spPr/>
      <dgm:t>
        <a:bodyPr/>
        <a:lstStyle/>
        <a:p>
          <a:endParaRPr lang="en-US" b="1"/>
        </a:p>
      </dgm:t>
    </dgm:pt>
    <dgm:pt modelId="{A0C3BD72-5880-4EED-BC0D-E2B4586E5AA3}" type="sibTrans" cxnId="{5AFFA5FB-6FB7-4373-AA53-B2A90B12E92F}">
      <dgm:prSet/>
      <dgm:spPr/>
      <dgm:t>
        <a:bodyPr/>
        <a:lstStyle/>
        <a:p>
          <a:endParaRPr lang="en-US" b="1"/>
        </a:p>
      </dgm:t>
    </dgm:pt>
    <dgm:pt modelId="{80514D5C-13F2-43B4-96D6-707D7AAAC174}" type="pres">
      <dgm:prSet presAssocID="{C4A51F2A-9C7B-4C7B-8CE8-BCA52FE1DCBC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0A9EEEC-66E4-4BBB-93CF-3A6816F565E7}" type="pres">
      <dgm:prSet presAssocID="{C4A51F2A-9C7B-4C7B-8CE8-BCA52FE1DCBC}" presName="radial" presStyleCnt="0">
        <dgm:presLayoutVars>
          <dgm:animLvl val="ctr"/>
        </dgm:presLayoutVars>
      </dgm:prSet>
      <dgm:spPr/>
    </dgm:pt>
    <dgm:pt modelId="{87B3609F-BC61-4B04-80F6-199DB6F7D9CF}" type="pres">
      <dgm:prSet presAssocID="{1D78A750-55CA-4158-8293-7F2C74EA5C76}" presName="centerShape" presStyleLbl="vennNode1" presStyleIdx="0" presStyleCnt="7"/>
      <dgm:spPr/>
      <dgm:t>
        <a:bodyPr/>
        <a:lstStyle/>
        <a:p>
          <a:endParaRPr lang="en-US"/>
        </a:p>
      </dgm:t>
    </dgm:pt>
    <dgm:pt modelId="{E7A33FAF-A180-4B69-97E1-6A95E08D0FFC}" type="pres">
      <dgm:prSet presAssocID="{F7ABB188-6E2C-43DC-9211-39272D02DC6E}" presName="node" presStyleLbl="venn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1FC4771-B1EC-42B6-965B-D5FE6707E3E1}" type="pres">
      <dgm:prSet presAssocID="{899949DA-1B37-4215-98AC-25401443AEF7}" presName="node" presStyleLbl="venn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C1BB64-5AEC-4C6A-8DFA-F5DCB5118A95}" type="pres">
      <dgm:prSet presAssocID="{1FE20E05-09C3-4EA5-956F-D786866AF0D2}" presName="node" presStyleLbl="venn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33D124-DBA5-4D8A-B0DF-62FC807AFADB}" type="pres">
      <dgm:prSet presAssocID="{18FAD3D1-FA80-4B5A-9FBE-1831ABA5A4AF}" presName="node" presStyleLbl="venn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BB45CAC-1085-4FEE-8A9F-6406231632BD}" type="pres">
      <dgm:prSet presAssocID="{01319E86-7FFC-4F9C-8FC1-8859FC04D065}" presName="node" presStyleLbl="venn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CD1CBEE-304A-44E0-A5EC-44CAEDD21430}" type="pres">
      <dgm:prSet presAssocID="{779BB49E-1864-44EF-8AE4-864CB9E7C466}" presName="node" presStyleLbl="venn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62079BF-E635-4A65-BC51-E7C63EBEE775}" srcId="{1D78A750-55CA-4158-8293-7F2C74EA5C76}" destId="{779BB49E-1864-44EF-8AE4-864CB9E7C466}" srcOrd="5" destOrd="0" parTransId="{C0DD5214-279F-4501-802A-716112E9B4C7}" sibTransId="{8BA509E0-75E8-4888-BE12-A7F0AC8A145C}"/>
    <dgm:cxn modelId="{FA00FE3B-DA09-4101-8E46-641ABFF6879F}" type="presOf" srcId="{1FE20E05-09C3-4EA5-956F-D786866AF0D2}" destId="{93C1BB64-5AEC-4C6A-8DFA-F5DCB5118A95}" srcOrd="0" destOrd="0" presId="urn:microsoft.com/office/officeart/2005/8/layout/radial3"/>
    <dgm:cxn modelId="{5AFFA5FB-6FB7-4373-AA53-B2A90B12E92F}" srcId="{1D78A750-55CA-4158-8293-7F2C74EA5C76}" destId="{18FAD3D1-FA80-4B5A-9FBE-1831ABA5A4AF}" srcOrd="3" destOrd="0" parTransId="{216E9B93-1F1A-4F92-A7DD-AF8386C705B9}" sibTransId="{A0C3BD72-5880-4EED-BC0D-E2B4586E5AA3}"/>
    <dgm:cxn modelId="{208B39D0-7382-4A75-AB04-C724B470E838}" type="presOf" srcId="{F7ABB188-6E2C-43DC-9211-39272D02DC6E}" destId="{E7A33FAF-A180-4B69-97E1-6A95E08D0FFC}" srcOrd="0" destOrd="0" presId="urn:microsoft.com/office/officeart/2005/8/layout/radial3"/>
    <dgm:cxn modelId="{49FF21F0-D3E6-4229-87ED-22C8E8CB6B0B}" type="presOf" srcId="{01319E86-7FFC-4F9C-8FC1-8859FC04D065}" destId="{3BB45CAC-1085-4FEE-8A9F-6406231632BD}" srcOrd="0" destOrd="0" presId="urn:microsoft.com/office/officeart/2005/8/layout/radial3"/>
    <dgm:cxn modelId="{26B97AD0-616E-40AB-9F53-C9F68D0207B4}" type="presOf" srcId="{18FAD3D1-FA80-4B5A-9FBE-1831ABA5A4AF}" destId="{F333D124-DBA5-4D8A-B0DF-62FC807AFADB}" srcOrd="0" destOrd="0" presId="urn:microsoft.com/office/officeart/2005/8/layout/radial3"/>
    <dgm:cxn modelId="{B08E14A4-A9DE-483D-A5D8-370F2298FEAA}" type="presOf" srcId="{1D78A750-55CA-4158-8293-7F2C74EA5C76}" destId="{87B3609F-BC61-4B04-80F6-199DB6F7D9CF}" srcOrd="0" destOrd="0" presId="urn:microsoft.com/office/officeart/2005/8/layout/radial3"/>
    <dgm:cxn modelId="{4E7A0D8A-56B7-4D0C-839B-E239EA4AB52E}" srcId="{1D78A750-55CA-4158-8293-7F2C74EA5C76}" destId="{F7ABB188-6E2C-43DC-9211-39272D02DC6E}" srcOrd="0" destOrd="0" parTransId="{C8AD9F9E-180C-4F8D-803B-2955A460269E}" sibTransId="{8EF94051-B74D-4B63-A44F-3217BEC48C63}"/>
    <dgm:cxn modelId="{B4D41509-4855-491C-AD5A-ED887B7527A5}" type="presOf" srcId="{779BB49E-1864-44EF-8AE4-864CB9E7C466}" destId="{6CD1CBEE-304A-44E0-A5EC-44CAEDD21430}" srcOrd="0" destOrd="0" presId="urn:microsoft.com/office/officeart/2005/8/layout/radial3"/>
    <dgm:cxn modelId="{E44ADE0E-601F-4926-8A00-93E01C0DB741}" srcId="{1D78A750-55CA-4158-8293-7F2C74EA5C76}" destId="{899949DA-1B37-4215-98AC-25401443AEF7}" srcOrd="1" destOrd="0" parTransId="{8A3263B5-96FF-47D7-9617-46B8F33E416F}" sibTransId="{0DDF4DCD-58DA-4C3D-801D-287A33F7FA9A}"/>
    <dgm:cxn modelId="{DD72C83E-5926-4919-AF91-33984985F750}" srcId="{1D78A750-55CA-4158-8293-7F2C74EA5C76}" destId="{1FE20E05-09C3-4EA5-956F-D786866AF0D2}" srcOrd="2" destOrd="0" parTransId="{A1A48D59-653C-4101-8AF2-490911C50C3E}" sibTransId="{E7F7D7A1-28BE-4A95-AAF4-02982CDB994B}"/>
    <dgm:cxn modelId="{AC70B823-4364-4BB2-BE04-2A731E8B4E48}" srcId="{1D78A750-55CA-4158-8293-7F2C74EA5C76}" destId="{01319E86-7FFC-4F9C-8FC1-8859FC04D065}" srcOrd="4" destOrd="0" parTransId="{BA7D5533-1645-43E9-93D8-E273BAE27D19}" sibTransId="{20FCE484-98ED-461D-B34F-B96EB6DD7111}"/>
    <dgm:cxn modelId="{4E0B74CA-AAAC-4538-8212-0C347F054FFC}" type="presOf" srcId="{C4A51F2A-9C7B-4C7B-8CE8-BCA52FE1DCBC}" destId="{80514D5C-13F2-43B4-96D6-707D7AAAC174}" srcOrd="0" destOrd="0" presId="urn:microsoft.com/office/officeart/2005/8/layout/radial3"/>
    <dgm:cxn modelId="{8DA94D7F-DEAA-4E04-B1BD-9724A8974C70}" type="presOf" srcId="{899949DA-1B37-4215-98AC-25401443AEF7}" destId="{51FC4771-B1EC-42B6-965B-D5FE6707E3E1}" srcOrd="0" destOrd="0" presId="urn:microsoft.com/office/officeart/2005/8/layout/radial3"/>
    <dgm:cxn modelId="{60DB9A97-35F2-416D-8CE6-EAE5F056386C}" srcId="{C4A51F2A-9C7B-4C7B-8CE8-BCA52FE1DCBC}" destId="{1D78A750-55CA-4158-8293-7F2C74EA5C76}" srcOrd="0" destOrd="0" parTransId="{BF4D9677-1374-4A9F-9D5A-EB2D0119D41B}" sibTransId="{303BED2B-CB64-4AE7-833D-9E3C7E570CED}"/>
    <dgm:cxn modelId="{5B0B514C-5701-4367-BBA3-C191978B024C}" type="presParOf" srcId="{80514D5C-13F2-43B4-96D6-707D7AAAC174}" destId="{D0A9EEEC-66E4-4BBB-93CF-3A6816F565E7}" srcOrd="0" destOrd="0" presId="urn:microsoft.com/office/officeart/2005/8/layout/radial3"/>
    <dgm:cxn modelId="{B934166D-BFEF-421B-AF8D-70E4C1372DAE}" type="presParOf" srcId="{D0A9EEEC-66E4-4BBB-93CF-3A6816F565E7}" destId="{87B3609F-BC61-4B04-80F6-199DB6F7D9CF}" srcOrd="0" destOrd="0" presId="urn:microsoft.com/office/officeart/2005/8/layout/radial3"/>
    <dgm:cxn modelId="{C286691D-BD77-46F2-AF03-557707522328}" type="presParOf" srcId="{D0A9EEEC-66E4-4BBB-93CF-3A6816F565E7}" destId="{E7A33FAF-A180-4B69-97E1-6A95E08D0FFC}" srcOrd="1" destOrd="0" presId="urn:microsoft.com/office/officeart/2005/8/layout/radial3"/>
    <dgm:cxn modelId="{900FF949-43DC-4FCF-B140-62CD58694F0D}" type="presParOf" srcId="{D0A9EEEC-66E4-4BBB-93CF-3A6816F565E7}" destId="{51FC4771-B1EC-42B6-965B-D5FE6707E3E1}" srcOrd="2" destOrd="0" presId="urn:microsoft.com/office/officeart/2005/8/layout/radial3"/>
    <dgm:cxn modelId="{08A9780F-3D2F-47FD-AF85-3C90E2F060A9}" type="presParOf" srcId="{D0A9EEEC-66E4-4BBB-93CF-3A6816F565E7}" destId="{93C1BB64-5AEC-4C6A-8DFA-F5DCB5118A95}" srcOrd="3" destOrd="0" presId="urn:microsoft.com/office/officeart/2005/8/layout/radial3"/>
    <dgm:cxn modelId="{0A3B1912-F0E7-46CE-BD29-988D0648233A}" type="presParOf" srcId="{D0A9EEEC-66E4-4BBB-93CF-3A6816F565E7}" destId="{F333D124-DBA5-4D8A-B0DF-62FC807AFADB}" srcOrd="4" destOrd="0" presId="urn:microsoft.com/office/officeart/2005/8/layout/radial3"/>
    <dgm:cxn modelId="{ED5248BF-8A81-45C1-A41F-449EB86F3AA0}" type="presParOf" srcId="{D0A9EEEC-66E4-4BBB-93CF-3A6816F565E7}" destId="{3BB45CAC-1085-4FEE-8A9F-6406231632BD}" srcOrd="5" destOrd="0" presId="urn:microsoft.com/office/officeart/2005/8/layout/radial3"/>
    <dgm:cxn modelId="{01796CC6-820E-46CC-B576-3D5D118375E4}" type="presParOf" srcId="{D0A9EEEC-66E4-4BBB-93CF-3A6816F565E7}" destId="{6CD1CBEE-304A-44E0-A5EC-44CAEDD21430}" srcOrd="6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B3609F-BC61-4B04-80F6-199DB6F7D9CF}">
      <dsp:nvSpPr>
        <dsp:cNvPr id="0" name=""/>
        <dsp:cNvSpPr/>
      </dsp:nvSpPr>
      <dsp:spPr>
        <a:xfrm>
          <a:off x="2316421" y="1041519"/>
          <a:ext cx="2594661" cy="2594661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/>
            <a:t>Age composition</a:t>
          </a:r>
          <a:endParaRPr lang="en-US" sz="2400" b="1" kern="1200" dirty="0"/>
        </a:p>
      </dsp:txBody>
      <dsp:txXfrm>
        <a:off x="2696400" y="1421498"/>
        <a:ext cx="1834703" cy="1834703"/>
      </dsp:txXfrm>
    </dsp:sp>
    <dsp:sp modelId="{E7A33FAF-A180-4B69-97E1-6A95E08D0FFC}">
      <dsp:nvSpPr>
        <dsp:cNvPr id="0" name=""/>
        <dsp:cNvSpPr/>
      </dsp:nvSpPr>
      <dsp:spPr>
        <a:xfrm>
          <a:off x="2965086" y="463"/>
          <a:ext cx="1297330" cy="1297330"/>
        </a:xfrm>
        <a:prstGeom prst="ellipse">
          <a:avLst/>
        </a:prstGeom>
        <a:solidFill>
          <a:schemeClr val="accent4">
            <a:alpha val="50000"/>
            <a:hueOff val="-458649"/>
            <a:satOff val="8929"/>
            <a:lumOff val="-2549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/>
            <a:t>Selectivity</a:t>
          </a:r>
          <a:endParaRPr lang="en-US" sz="1100" b="1" kern="1200" dirty="0"/>
        </a:p>
      </dsp:txBody>
      <dsp:txXfrm>
        <a:off x="3155076" y="190453"/>
        <a:ext cx="917350" cy="917350"/>
      </dsp:txXfrm>
    </dsp:sp>
    <dsp:sp modelId="{51FC4771-B1EC-42B6-965B-D5FE6707E3E1}">
      <dsp:nvSpPr>
        <dsp:cNvPr id="0" name=""/>
        <dsp:cNvSpPr/>
      </dsp:nvSpPr>
      <dsp:spPr>
        <a:xfrm>
          <a:off x="4428428" y="845323"/>
          <a:ext cx="1297330" cy="1297330"/>
        </a:xfrm>
        <a:prstGeom prst="ellipse">
          <a:avLst/>
        </a:prstGeom>
        <a:solidFill>
          <a:schemeClr val="accent4">
            <a:alpha val="50000"/>
            <a:hueOff val="-917297"/>
            <a:satOff val="17857"/>
            <a:lumOff val="-5098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/>
            <a:t>M</a:t>
          </a:r>
          <a:endParaRPr lang="en-US" sz="1100" b="1" kern="1200" dirty="0"/>
        </a:p>
      </dsp:txBody>
      <dsp:txXfrm>
        <a:off x="4618418" y="1035313"/>
        <a:ext cx="917350" cy="917350"/>
      </dsp:txXfrm>
    </dsp:sp>
    <dsp:sp modelId="{93C1BB64-5AEC-4C6A-8DFA-F5DCB5118A95}">
      <dsp:nvSpPr>
        <dsp:cNvPr id="0" name=""/>
        <dsp:cNvSpPr/>
      </dsp:nvSpPr>
      <dsp:spPr>
        <a:xfrm>
          <a:off x="4428428" y="2535045"/>
          <a:ext cx="1297330" cy="1297330"/>
        </a:xfrm>
        <a:prstGeom prst="ellipse">
          <a:avLst/>
        </a:prstGeom>
        <a:solidFill>
          <a:schemeClr val="accent4">
            <a:alpha val="50000"/>
            <a:hueOff val="-1375946"/>
            <a:satOff val="26786"/>
            <a:lumOff val="-7647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/>
            <a:t>Reproductive potential</a:t>
          </a:r>
          <a:endParaRPr lang="en-US" sz="1100" b="1" kern="1200" dirty="0"/>
        </a:p>
      </dsp:txBody>
      <dsp:txXfrm>
        <a:off x="4618418" y="2725035"/>
        <a:ext cx="917350" cy="917350"/>
      </dsp:txXfrm>
    </dsp:sp>
    <dsp:sp modelId="{F333D124-DBA5-4D8A-B0DF-62FC807AFADB}">
      <dsp:nvSpPr>
        <dsp:cNvPr id="0" name=""/>
        <dsp:cNvSpPr/>
      </dsp:nvSpPr>
      <dsp:spPr>
        <a:xfrm>
          <a:off x="2965086" y="3379906"/>
          <a:ext cx="1297330" cy="1297330"/>
        </a:xfrm>
        <a:prstGeom prst="ellipse">
          <a:avLst/>
        </a:prstGeom>
        <a:solidFill>
          <a:schemeClr val="accent4">
            <a:alpha val="50000"/>
            <a:hueOff val="-1834594"/>
            <a:satOff val="35715"/>
            <a:lumOff val="-10197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/>
            <a:t>Resilience</a:t>
          </a:r>
          <a:endParaRPr lang="en-US" sz="1100" b="1" kern="1200" dirty="0"/>
        </a:p>
      </dsp:txBody>
      <dsp:txXfrm>
        <a:off x="3155076" y="3569896"/>
        <a:ext cx="917350" cy="917350"/>
      </dsp:txXfrm>
    </dsp:sp>
    <dsp:sp modelId="{3BB45CAC-1085-4FEE-8A9F-6406231632BD}">
      <dsp:nvSpPr>
        <dsp:cNvPr id="0" name=""/>
        <dsp:cNvSpPr/>
      </dsp:nvSpPr>
      <dsp:spPr>
        <a:xfrm>
          <a:off x="1501744" y="2535045"/>
          <a:ext cx="1297330" cy="1297330"/>
        </a:xfrm>
        <a:prstGeom prst="ellipse">
          <a:avLst/>
        </a:prstGeom>
        <a:solidFill>
          <a:schemeClr val="accent4">
            <a:alpha val="50000"/>
            <a:hueOff val="-2293243"/>
            <a:satOff val="44643"/>
            <a:lumOff val="-12746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/>
            <a:t>F</a:t>
          </a:r>
          <a:endParaRPr lang="en-US" sz="1100" b="1" kern="1200" dirty="0"/>
        </a:p>
      </dsp:txBody>
      <dsp:txXfrm>
        <a:off x="1691734" y="2725035"/>
        <a:ext cx="917350" cy="917350"/>
      </dsp:txXfrm>
    </dsp:sp>
    <dsp:sp modelId="{6CD1CBEE-304A-44E0-A5EC-44CAEDD21430}">
      <dsp:nvSpPr>
        <dsp:cNvPr id="0" name=""/>
        <dsp:cNvSpPr/>
      </dsp:nvSpPr>
      <dsp:spPr>
        <a:xfrm>
          <a:off x="1501744" y="845323"/>
          <a:ext cx="1297330" cy="1297330"/>
        </a:xfrm>
        <a:prstGeom prst="ellipse">
          <a:avLst/>
        </a:prstGeom>
        <a:solidFill>
          <a:schemeClr val="accent4">
            <a:alpha val="50000"/>
            <a:hueOff val="-2751891"/>
            <a:satOff val="53572"/>
            <a:lumOff val="-15295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/>
            <a:t>Recruitment</a:t>
          </a:r>
          <a:endParaRPr lang="en-US" sz="1100" b="1" kern="1200" dirty="0"/>
        </a:p>
      </dsp:txBody>
      <dsp:txXfrm>
        <a:off x="1691734" y="1035313"/>
        <a:ext cx="917350" cy="9173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png>
</file>

<file path=ppt/media/image18.jpeg>
</file>

<file path=ppt/media/image19.png>
</file>

<file path=ppt/media/image2.png>
</file>

<file path=ppt/media/image20.jpeg>
</file>

<file path=ppt/media/image21.jpeg>
</file>

<file path=ppt/media/image22.png>
</file>

<file path=ppt/media/image23.jpe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30B0F9-ACCA-8C41-B581-4C1D94E3F992}" type="datetimeFigureOut">
              <a:rPr lang="en-US" smtClean="0"/>
              <a:t>1/30/2023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F68CC5-9B2F-654B-A985-9D9298544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191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79196" rtl="0" eaLnBrk="1" latinLnBrk="0" hangingPunct="1">
      <a:defRPr sz="1154" kern="1200">
        <a:solidFill>
          <a:schemeClr val="tx1"/>
        </a:solidFill>
        <a:latin typeface="+mn-lt"/>
        <a:ea typeface="+mn-ea"/>
        <a:cs typeface="+mn-cs"/>
      </a:defRPr>
    </a:lvl1pPr>
    <a:lvl2pPr marL="439598" algn="l" defTabSz="879196" rtl="0" eaLnBrk="1" latinLnBrk="0" hangingPunct="1">
      <a:defRPr sz="1154" kern="1200">
        <a:solidFill>
          <a:schemeClr val="tx1"/>
        </a:solidFill>
        <a:latin typeface="+mn-lt"/>
        <a:ea typeface="+mn-ea"/>
        <a:cs typeface="+mn-cs"/>
      </a:defRPr>
    </a:lvl2pPr>
    <a:lvl3pPr marL="879196" algn="l" defTabSz="879196" rtl="0" eaLnBrk="1" latinLnBrk="0" hangingPunct="1">
      <a:defRPr sz="1154" kern="1200">
        <a:solidFill>
          <a:schemeClr val="tx1"/>
        </a:solidFill>
        <a:latin typeface="+mn-lt"/>
        <a:ea typeface="+mn-ea"/>
        <a:cs typeface="+mn-cs"/>
      </a:defRPr>
    </a:lvl3pPr>
    <a:lvl4pPr marL="1318793" algn="l" defTabSz="879196" rtl="0" eaLnBrk="1" latinLnBrk="0" hangingPunct="1">
      <a:defRPr sz="1154" kern="1200">
        <a:solidFill>
          <a:schemeClr val="tx1"/>
        </a:solidFill>
        <a:latin typeface="+mn-lt"/>
        <a:ea typeface="+mn-ea"/>
        <a:cs typeface="+mn-cs"/>
      </a:defRPr>
    </a:lvl4pPr>
    <a:lvl5pPr marL="1758391" algn="l" defTabSz="879196" rtl="0" eaLnBrk="1" latinLnBrk="0" hangingPunct="1">
      <a:defRPr sz="1154" kern="1200">
        <a:solidFill>
          <a:schemeClr val="tx1"/>
        </a:solidFill>
        <a:latin typeface="+mn-lt"/>
        <a:ea typeface="+mn-ea"/>
        <a:cs typeface="+mn-cs"/>
      </a:defRPr>
    </a:lvl5pPr>
    <a:lvl6pPr marL="2197989" algn="l" defTabSz="879196" rtl="0" eaLnBrk="1" latinLnBrk="0" hangingPunct="1">
      <a:defRPr sz="1154" kern="1200">
        <a:solidFill>
          <a:schemeClr val="tx1"/>
        </a:solidFill>
        <a:latin typeface="+mn-lt"/>
        <a:ea typeface="+mn-ea"/>
        <a:cs typeface="+mn-cs"/>
      </a:defRPr>
    </a:lvl6pPr>
    <a:lvl7pPr marL="2637587" algn="l" defTabSz="879196" rtl="0" eaLnBrk="1" latinLnBrk="0" hangingPunct="1">
      <a:defRPr sz="1154" kern="1200">
        <a:solidFill>
          <a:schemeClr val="tx1"/>
        </a:solidFill>
        <a:latin typeface="+mn-lt"/>
        <a:ea typeface="+mn-ea"/>
        <a:cs typeface="+mn-cs"/>
      </a:defRPr>
    </a:lvl7pPr>
    <a:lvl8pPr marL="3077185" algn="l" defTabSz="879196" rtl="0" eaLnBrk="1" latinLnBrk="0" hangingPunct="1">
      <a:defRPr sz="1154" kern="1200">
        <a:solidFill>
          <a:schemeClr val="tx1"/>
        </a:solidFill>
        <a:latin typeface="+mn-lt"/>
        <a:ea typeface="+mn-ea"/>
        <a:cs typeface="+mn-cs"/>
      </a:defRPr>
    </a:lvl8pPr>
    <a:lvl9pPr marL="3516782" algn="l" defTabSz="879196" rtl="0" eaLnBrk="1" latinLnBrk="0" hangingPunct="1">
      <a:defRPr sz="115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F68CC5-9B2F-654B-A985-9D929854450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6072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F68CC5-9B2F-654B-A985-9D929854450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2901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F68CC5-9B2F-654B-A985-9D929854450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6271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F68CC5-9B2F-654B-A985-9D929854450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9794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F68CC5-9B2F-654B-A985-9D929854450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4630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F68CC5-9B2F-654B-A985-9D929854450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2956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F68CC5-9B2F-654B-A985-9D929854450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532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F68CC5-9B2F-654B-A985-9D929854450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626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F68CC5-9B2F-654B-A985-9D929854450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7443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F68CC5-9B2F-654B-A985-9D929854450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765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F68CC5-9B2F-654B-A985-9D929854450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8302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F68CC5-9B2F-654B-A985-9D929854450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1295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F68CC5-9B2F-654B-A985-9D929854450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2464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F68CC5-9B2F-654B-A985-9D929854450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874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F68CC5-9B2F-654B-A985-9D929854450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329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T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8693" y="1982001"/>
            <a:ext cx="10053102" cy="2166747"/>
          </a:xfrm>
        </p:spPr>
        <p:txBody>
          <a:bodyPr lIns="0" tIns="0" rIns="0" bIns="0" anchor="t" anchorCtr="0"/>
          <a:lstStyle>
            <a:lvl1pPr algn="l">
              <a:defRPr sz="8800" spc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3098B2D-8A13-124B-B1CB-B87713E75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6815" y="4691255"/>
            <a:ext cx="9715456" cy="189863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l Running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BBA727C-65E7-1840-859C-7711623BA970}"/>
              </a:ext>
            </a:extLst>
          </p:cNvPr>
          <p:cNvSpPr/>
          <p:nvPr userDrawn="1"/>
        </p:nvSpPr>
        <p:spPr>
          <a:xfrm>
            <a:off x="0" y="6319157"/>
            <a:ext cx="12184857" cy="548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E8F1FAE-B201-8645-B986-B1F9D6318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588" y="365760"/>
            <a:ext cx="11453326" cy="13258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825D848B-C6A7-314E-9829-467E1D4CF396}"/>
              </a:ext>
            </a:extLst>
          </p:cNvPr>
          <p:cNvSpPr/>
          <p:nvPr userDrawn="1"/>
        </p:nvSpPr>
        <p:spPr>
          <a:xfrm rot="10800000" flipH="1" flipV="1">
            <a:off x="9436274" y="-1"/>
            <a:ext cx="2733012" cy="6858001"/>
          </a:xfrm>
          <a:custGeom>
            <a:avLst/>
            <a:gdLst>
              <a:gd name="connsiteX0" fmla="*/ 999997 w 1016530"/>
              <a:gd name="connsiteY0" fmla="*/ 5463677 h 5463677"/>
              <a:gd name="connsiteX1" fmla="*/ 0 w 1016530"/>
              <a:gd name="connsiteY1" fmla="*/ 5463677 h 5463677"/>
              <a:gd name="connsiteX2" fmla="*/ 16577 w 1016530"/>
              <a:gd name="connsiteY2" fmla="*/ 0 h 5463677"/>
              <a:gd name="connsiteX3" fmla="*/ 1016530 w 1016530"/>
              <a:gd name="connsiteY3" fmla="*/ 14211 h 5463677"/>
              <a:gd name="connsiteX4" fmla="*/ 999997 w 1016530"/>
              <a:gd name="connsiteY4" fmla="*/ 5463677 h 5463677"/>
              <a:gd name="connsiteX0" fmla="*/ 999997 w 1042361"/>
              <a:gd name="connsiteY0" fmla="*/ 5463677 h 5463677"/>
              <a:gd name="connsiteX1" fmla="*/ 0 w 1042361"/>
              <a:gd name="connsiteY1" fmla="*/ 5463677 h 5463677"/>
              <a:gd name="connsiteX2" fmla="*/ 16577 w 1042361"/>
              <a:gd name="connsiteY2" fmla="*/ 0 h 5463677"/>
              <a:gd name="connsiteX3" fmla="*/ 1042361 w 1042361"/>
              <a:gd name="connsiteY3" fmla="*/ 4620 h 5463677"/>
              <a:gd name="connsiteX4" fmla="*/ 999997 w 1042361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8461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84619 w 1696743"/>
              <a:gd name="connsiteY4" fmla="*/ 5463677 h 5463677"/>
              <a:gd name="connsiteX0" fmla="*/ 1684619 w 1684980"/>
              <a:gd name="connsiteY0" fmla="*/ 5463677 h 5463677"/>
              <a:gd name="connsiteX1" fmla="*/ 0 w 1684980"/>
              <a:gd name="connsiteY1" fmla="*/ 5454085 h 5463677"/>
              <a:gd name="connsiteX2" fmla="*/ 980930 w 1684980"/>
              <a:gd name="connsiteY2" fmla="*/ 0 h 5463677"/>
              <a:gd name="connsiteX3" fmla="*/ 1661463 w 1684980"/>
              <a:gd name="connsiteY3" fmla="*/ 4620 h 5463677"/>
              <a:gd name="connsiteX4" fmla="*/ 1684619 w 1684980"/>
              <a:gd name="connsiteY4" fmla="*/ 5463677 h 5463677"/>
              <a:gd name="connsiteX0" fmla="*/ 1684619 w 1685254"/>
              <a:gd name="connsiteY0" fmla="*/ 5463677 h 5463677"/>
              <a:gd name="connsiteX1" fmla="*/ 0 w 1685254"/>
              <a:gd name="connsiteY1" fmla="*/ 5454085 h 5463677"/>
              <a:gd name="connsiteX2" fmla="*/ 980930 w 1685254"/>
              <a:gd name="connsiteY2" fmla="*/ 0 h 5463677"/>
              <a:gd name="connsiteX3" fmla="*/ 1661463 w 1685254"/>
              <a:gd name="connsiteY3" fmla="*/ 4620 h 5463677"/>
              <a:gd name="connsiteX4" fmla="*/ 1684619 w 1685254"/>
              <a:gd name="connsiteY4" fmla="*/ 5463677 h 5463677"/>
              <a:gd name="connsiteX0" fmla="*/ 1684619 w 1691967"/>
              <a:gd name="connsiteY0" fmla="*/ 5463677 h 5463677"/>
              <a:gd name="connsiteX1" fmla="*/ 0 w 1691967"/>
              <a:gd name="connsiteY1" fmla="*/ 5454085 h 5463677"/>
              <a:gd name="connsiteX2" fmla="*/ 980930 w 1691967"/>
              <a:gd name="connsiteY2" fmla="*/ 0 h 5463677"/>
              <a:gd name="connsiteX3" fmla="*/ 1686663 w 1691967"/>
              <a:gd name="connsiteY3" fmla="*/ 4620 h 5463677"/>
              <a:gd name="connsiteX4" fmla="*/ 1684619 w 1691967"/>
              <a:gd name="connsiteY4" fmla="*/ 5463677 h 5463677"/>
              <a:gd name="connsiteX0" fmla="*/ 1593900 w 1687521"/>
              <a:gd name="connsiteY0" fmla="*/ 5463677 h 5463677"/>
              <a:gd name="connsiteX1" fmla="*/ 0 w 1687521"/>
              <a:gd name="connsiteY1" fmla="*/ 5454085 h 5463677"/>
              <a:gd name="connsiteX2" fmla="*/ 980930 w 1687521"/>
              <a:gd name="connsiteY2" fmla="*/ 0 h 5463677"/>
              <a:gd name="connsiteX3" fmla="*/ 1686663 w 1687521"/>
              <a:gd name="connsiteY3" fmla="*/ 4620 h 5463677"/>
              <a:gd name="connsiteX4" fmla="*/ 1593900 w 1687521"/>
              <a:gd name="connsiteY4" fmla="*/ 5463677 h 5463677"/>
              <a:gd name="connsiteX0" fmla="*/ 1593900 w 1687130"/>
              <a:gd name="connsiteY0" fmla="*/ 5463677 h 5463677"/>
              <a:gd name="connsiteX1" fmla="*/ 0 w 1687130"/>
              <a:gd name="connsiteY1" fmla="*/ 5454085 h 5463677"/>
              <a:gd name="connsiteX2" fmla="*/ 980930 w 1687130"/>
              <a:gd name="connsiteY2" fmla="*/ 0 h 5463677"/>
              <a:gd name="connsiteX3" fmla="*/ 1686663 w 1687130"/>
              <a:gd name="connsiteY3" fmla="*/ 4620 h 5463677"/>
              <a:gd name="connsiteX4" fmla="*/ 1593900 w 1687130"/>
              <a:gd name="connsiteY4" fmla="*/ 5463677 h 5463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7130" h="5463677">
                <a:moveTo>
                  <a:pt x="1593900" y="5463677"/>
                </a:moveTo>
                <a:lnTo>
                  <a:pt x="0" y="5454085"/>
                </a:lnTo>
                <a:lnTo>
                  <a:pt x="980930" y="0"/>
                </a:lnTo>
                <a:lnTo>
                  <a:pt x="1686663" y="4620"/>
                </a:lnTo>
                <a:cubicBezTo>
                  <a:pt x="1697742" y="2539787"/>
                  <a:pt x="1507222" y="3468373"/>
                  <a:pt x="1593900" y="5463677"/>
                </a:cubicBezTo>
                <a:close/>
              </a:path>
            </a:pathLst>
          </a:custGeom>
          <a:gradFill flip="none" rotWithShape="1">
            <a:gsLst>
              <a:gs pos="100000">
                <a:srgbClr val="07477D">
                  <a:alpha val="34000"/>
                </a:srgbClr>
              </a:gs>
              <a:gs pos="42000">
                <a:srgbClr val="07477D">
                  <a:alpha val="0"/>
                </a:srgbClr>
              </a:gs>
            </a:gsLst>
            <a:lin ang="720000" scaled="0"/>
            <a:tileRect/>
          </a:gra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23F564CC-E72E-934E-8150-7C713F58C38A}"/>
              </a:ext>
            </a:extLst>
          </p:cNvPr>
          <p:cNvSpPr/>
          <p:nvPr userDrawn="1"/>
        </p:nvSpPr>
        <p:spPr>
          <a:xfrm>
            <a:off x="10173343" y="0"/>
            <a:ext cx="2018657" cy="6870664"/>
          </a:xfrm>
          <a:custGeom>
            <a:avLst/>
            <a:gdLst>
              <a:gd name="connsiteX0" fmla="*/ 2004484 w 2018657"/>
              <a:gd name="connsiteY0" fmla="*/ 0 h 6870664"/>
              <a:gd name="connsiteX1" fmla="*/ 2018657 w 2018657"/>
              <a:gd name="connsiteY1" fmla="*/ 0 h 6870664"/>
              <a:gd name="connsiteX2" fmla="*/ 2018657 w 2018657"/>
              <a:gd name="connsiteY2" fmla="*/ 6870664 h 6870664"/>
              <a:gd name="connsiteX3" fmla="*/ 0 w 2018657"/>
              <a:gd name="connsiteY3" fmla="*/ 6870664 h 6870664"/>
              <a:gd name="connsiteX4" fmla="*/ 155565 w 2018657"/>
              <a:gd name="connsiteY4" fmla="*/ 6774688 h 6870664"/>
              <a:gd name="connsiteX5" fmla="*/ 1980631 w 2018657"/>
              <a:gd name="connsiteY5" fmla="*/ 312225 h 6870664"/>
              <a:gd name="connsiteX6" fmla="*/ 2004484 w 2018657"/>
              <a:gd name="connsiteY6" fmla="*/ 0 h 687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18657" h="6870664">
                <a:moveTo>
                  <a:pt x="2004484" y="0"/>
                </a:moveTo>
                <a:lnTo>
                  <a:pt x="2018657" y="0"/>
                </a:lnTo>
                <a:lnTo>
                  <a:pt x="2018657" y="6870664"/>
                </a:lnTo>
                <a:lnTo>
                  <a:pt x="0" y="6870664"/>
                </a:lnTo>
                <a:lnTo>
                  <a:pt x="155565" y="6774688"/>
                </a:lnTo>
                <a:cubicBezTo>
                  <a:pt x="1007953" y="6069582"/>
                  <a:pt x="1699475" y="3579231"/>
                  <a:pt x="1980631" y="312225"/>
                </a:cubicBezTo>
                <a:lnTo>
                  <a:pt x="200448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E78A31-5B95-7F45-87EE-8764D32380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313733" y="6155203"/>
            <a:ext cx="1404945" cy="60852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988D1BA-3DFA-9149-BAD1-AAA59BF08DAC}"/>
              </a:ext>
            </a:extLst>
          </p:cNvPr>
          <p:cNvSpPr txBox="1">
            <a:spLocks/>
          </p:cNvSpPr>
          <p:nvPr userDrawn="1"/>
        </p:nvSpPr>
        <p:spPr>
          <a:xfrm>
            <a:off x="914407" y="6317621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rgbClr val="103D72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AEAD8D-A13A-FB4F-AE5B-85EE490C64F9}"/>
              </a:ext>
            </a:extLst>
          </p:cNvPr>
          <p:cNvSpPr txBox="1"/>
          <p:nvPr userDrawn="1"/>
        </p:nvSpPr>
        <p:spPr>
          <a:xfrm>
            <a:off x="168165" y="6304133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dirty="0">
                <a:solidFill>
                  <a:srgbClr val="13B9C2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200" b="1" i="0" smtClean="0">
                <a:solidFill>
                  <a:srgbClr val="13B9C2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9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200" b="1" i="0" dirty="0">
              <a:solidFill>
                <a:srgbClr val="13B9C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2E14EA1-858D-107F-54A4-9C117846B8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790701"/>
            <a:ext cx="9221907" cy="4261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99185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vy Running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BBA727C-65E7-1840-859C-7711623BA970}"/>
              </a:ext>
            </a:extLst>
          </p:cNvPr>
          <p:cNvSpPr/>
          <p:nvPr userDrawn="1"/>
        </p:nvSpPr>
        <p:spPr>
          <a:xfrm>
            <a:off x="0" y="6319157"/>
            <a:ext cx="12184857" cy="5486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E8F1FAE-B201-8645-B986-B1F9D6318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588" y="365760"/>
            <a:ext cx="11453326" cy="13258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825D848B-C6A7-314E-9829-467E1D4CF396}"/>
              </a:ext>
            </a:extLst>
          </p:cNvPr>
          <p:cNvSpPr/>
          <p:nvPr userDrawn="1"/>
        </p:nvSpPr>
        <p:spPr>
          <a:xfrm rot="10800000" flipH="1" flipV="1">
            <a:off x="9436274" y="-1"/>
            <a:ext cx="2733012" cy="6858001"/>
          </a:xfrm>
          <a:custGeom>
            <a:avLst/>
            <a:gdLst>
              <a:gd name="connsiteX0" fmla="*/ 999997 w 1016530"/>
              <a:gd name="connsiteY0" fmla="*/ 5463677 h 5463677"/>
              <a:gd name="connsiteX1" fmla="*/ 0 w 1016530"/>
              <a:gd name="connsiteY1" fmla="*/ 5463677 h 5463677"/>
              <a:gd name="connsiteX2" fmla="*/ 16577 w 1016530"/>
              <a:gd name="connsiteY2" fmla="*/ 0 h 5463677"/>
              <a:gd name="connsiteX3" fmla="*/ 1016530 w 1016530"/>
              <a:gd name="connsiteY3" fmla="*/ 14211 h 5463677"/>
              <a:gd name="connsiteX4" fmla="*/ 999997 w 1016530"/>
              <a:gd name="connsiteY4" fmla="*/ 5463677 h 5463677"/>
              <a:gd name="connsiteX0" fmla="*/ 999997 w 1042361"/>
              <a:gd name="connsiteY0" fmla="*/ 5463677 h 5463677"/>
              <a:gd name="connsiteX1" fmla="*/ 0 w 1042361"/>
              <a:gd name="connsiteY1" fmla="*/ 5463677 h 5463677"/>
              <a:gd name="connsiteX2" fmla="*/ 16577 w 1042361"/>
              <a:gd name="connsiteY2" fmla="*/ 0 h 5463677"/>
              <a:gd name="connsiteX3" fmla="*/ 1042361 w 1042361"/>
              <a:gd name="connsiteY3" fmla="*/ 4620 h 5463677"/>
              <a:gd name="connsiteX4" fmla="*/ 999997 w 1042361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8461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84619 w 1696743"/>
              <a:gd name="connsiteY4" fmla="*/ 5463677 h 5463677"/>
              <a:gd name="connsiteX0" fmla="*/ 1684619 w 1684980"/>
              <a:gd name="connsiteY0" fmla="*/ 5463677 h 5463677"/>
              <a:gd name="connsiteX1" fmla="*/ 0 w 1684980"/>
              <a:gd name="connsiteY1" fmla="*/ 5454085 h 5463677"/>
              <a:gd name="connsiteX2" fmla="*/ 980930 w 1684980"/>
              <a:gd name="connsiteY2" fmla="*/ 0 h 5463677"/>
              <a:gd name="connsiteX3" fmla="*/ 1661463 w 1684980"/>
              <a:gd name="connsiteY3" fmla="*/ 4620 h 5463677"/>
              <a:gd name="connsiteX4" fmla="*/ 1684619 w 1684980"/>
              <a:gd name="connsiteY4" fmla="*/ 5463677 h 5463677"/>
              <a:gd name="connsiteX0" fmla="*/ 1684619 w 1685254"/>
              <a:gd name="connsiteY0" fmla="*/ 5463677 h 5463677"/>
              <a:gd name="connsiteX1" fmla="*/ 0 w 1685254"/>
              <a:gd name="connsiteY1" fmla="*/ 5454085 h 5463677"/>
              <a:gd name="connsiteX2" fmla="*/ 980930 w 1685254"/>
              <a:gd name="connsiteY2" fmla="*/ 0 h 5463677"/>
              <a:gd name="connsiteX3" fmla="*/ 1661463 w 1685254"/>
              <a:gd name="connsiteY3" fmla="*/ 4620 h 5463677"/>
              <a:gd name="connsiteX4" fmla="*/ 1684619 w 1685254"/>
              <a:gd name="connsiteY4" fmla="*/ 5463677 h 5463677"/>
              <a:gd name="connsiteX0" fmla="*/ 1684619 w 1691967"/>
              <a:gd name="connsiteY0" fmla="*/ 5463677 h 5463677"/>
              <a:gd name="connsiteX1" fmla="*/ 0 w 1691967"/>
              <a:gd name="connsiteY1" fmla="*/ 5454085 h 5463677"/>
              <a:gd name="connsiteX2" fmla="*/ 980930 w 1691967"/>
              <a:gd name="connsiteY2" fmla="*/ 0 h 5463677"/>
              <a:gd name="connsiteX3" fmla="*/ 1686663 w 1691967"/>
              <a:gd name="connsiteY3" fmla="*/ 4620 h 5463677"/>
              <a:gd name="connsiteX4" fmla="*/ 1684619 w 1691967"/>
              <a:gd name="connsiteY4" fmla="*/ 5463677 h 5463677"/>
              <a:gd name="connsiteX0" fmla="*/ 1593900 w 1687521"/>
              <a:gd name="connsiteY0" fmla="*/ 5463677 h 5463677"/>
              <a:gd name="connsiteX1" fmla="*/ 0 w 1687521"/>
              <a:gd name="connsiteY1" fmla="*/ 5454085 h 5463677"/>
              <a:gd name="connsiteX2" fmla="*/ 980930 w 1687521"/>
              <a:gd name="connsiteY2" fmla="*/ 0 h 5463677"/>
              <a:gd name="connsiteX3" fmla="*/ 1686663 w 1687521"/>
              <a:gd name="connsiteY3" fmla="*/ 4620 h 5463677"/>
              <a:gd name="connsiteX4" fmla="*/ 1593900 w 1687521"/>
              <a:gd name="connsiteY4" fmla="*/ 5463677 h 5463677"/>
              <a:gd name="connsiteX0" fmla="*/ 1593900 w 1687130"/>
              <a:gd name="connsiteY0" fmla="*/ 5463677 h 5463677"/>
              <a:gd name="connsiteX1" fmla="*/ 0 w 1687130"/>
              <a:gd name="connsiteY1" fmla="*/ 5454085 h 5463677"/>
              <a:gd name="connsiteX2" fmla="*/ 980930 w 1687130"/>
              <a:gd name="connsiteY2" fmla="*/ 0 h 5463677"/>
              <a:gd name="connsiteX3" fmla="*/ 1686663 w 1687130"/>
              <a:gd name="connsiteY3" fmla="*/ 4620 h 5463677"/>
              <a:gd name="connsiteX4" fmla="*/ 1593900 w 1687130"/>
              <a:gd name="connsiteY4" fmla="*/ 5463677 h 5463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7130" h="5463677">
                <a:moveTo>
                  <a:pt x="1593900" y="5463677"/>
                </a:moveTo>
                <a:lnTo>
                  <a:pt x="0" y="5454085"/>
                </a:lnTo>
                <a:lnTo>
                  <a:pt x="980930" y="0"/>
                </a:lnTo>
                <a:lnTo>
                  <a:pt x="1686663" y="4620"/>
                </a:lnTo>
                <a:cubicBezTo>
                  <a:pt x="1697742" y="2539787"/>
                  <a:pt x="1507222" y="3468373"/>
                  <a:pt x="1593900" y="5463677"/>
                </a:cubicBezTo>
                <a:close/>
              </a:path>
            </a:pathLst>
          </a:custGeom>
          <a:gradFill flip="none" rotWithShape="1">
            <a:gsLst>
              <a:gs pos="100000">
                <a:srgbClr val="07477D">
                  <a:alpha val="34000"/>
                </a:srgbClr>
              </a:gs>
              <a:gs pos="42000">
                <a:srgbClr val="07477D">
                  <a:alpha val="0"/>
                </a:srgbClr>
              </a:gs>
            </a:gsLst>
            <a:lin ang="720000" scaled="0"/>
            <a:tileRect/>
          </a:gra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23F564CC-E72E-934E-8150-7C713F58C38A}"/>
              </a:ext>
            </a:extLst>
          </p:cNvPr>
          <p:cNvSpPr/>
          <p:nvPr userDrawn="1"/>
        </p:nvSpPr>
        <p:spPr>
          <a:xfrm>
            <a:off x="10173343" y="0"/>
            <a:ext cx="2018657" cy="6870664"/>
          </a:xfrm>
          <a:custGeom>
            <a:avLst/>
            <a:gdLst>
              <a:gd name="connsiteX0" fmla="*/ 2004484 w 2018657"/>
              <a:gd name="connsiteY0" fmla="*/ 0 h 6870664"/>
              <a:gd name="connsiteX1" fmla="*/ 2018657 w 2018657"/>
              <a:gd name="connsiteY1" fmla="*/ 0 h 6870664"/>
              <a:gd name="connsiteX2" fmla="*/ 2018657 w 2018657"/>
              <a:gd name="connsiteY2" fmla="*/ 6870664 h 6870664"/>
              <a:gd name="connsiteX3" fmla="*/ 0 w 2018657"/>
              <a:gd name="connsiteY3" fmla="*/ 6870664 h 6870664"/>
              <a:gd name="connsiteX4" fmla="*/ 155565 w 2018657"/>
              <a:gd name="connsiteY4" fmla="*/ 6774688 h 6870664"/>
              <a:gd name="connsiteX5" fmla="*/ 1980631 w 2018657"/>
              <a:gd name="connsiteY5" fmla="*/ 312225 h 6870664"/>
              <a:gd name="connsiteX6" fmla="*/ 2004484 w 2018657"/>
              <a:gd name="connsiteY6" fmla="*/ 0 h 687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18657" h="6870664">
                <a:moveTo>
                  <a:pt x="2004484" y="0"/>
                </a:moveTo>
                <a:lnTo>
                  <a:pt x="2018657" y="0"/>
                </a:lnTo>
                <a:lnTo>
                  <a:pt x="2018657" y="6870664"/>
                </a:lnTo>
                <a:lnTo>
                  <a:pt x="0" y="6870664"/>
                </a:lnTo>
                <a:lnTo>
                  <a:pt x="155565" y="6774688"/>
                </a:lnTo>
                <a:cubicBezTo>
                  <a:pt x="1007953" y="6069582"/>
                  <a:pt x="1699475" y="3579231"/>
                  <a:pt x="1980631" y="312225"/>
                </a:cubicBezTo>
                <a:lnTo>
                  <a:pt x="200448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E78A31-5B95-7F45-87EE-8764D32380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313733" y="6155203"/>
            <a:ext cx="1404945" cy="60852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35DF386-ED94-8E45-97A2-13A8671EEF1C}"/>
              </a:ext>
            </a:extLst>
          </p:cNvPr>
          <p:cNvSpPr txBox="1">
            <a:spLocks/>
          </p:cNvSpPr>
          <p:nvPr userDrawn="1"/>
        </p:nvSpPr>
        <p:spPr>
          <a:xfrm>
            <a:off x="914407" y="6317621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bg2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F8CC24-C793-6345-B141-212207FA4485}"/>
              </a:ext>
            </a:extLst>
          </p:cNvPr>
          <p:cNvSpPr txBox="1"/>
          <p:nvPr userDrawn="1"/>
        </p:nvSpPr>
        <p:spPr>
          <a:xfrm>
            <a:off x="168165" y="6304133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dirty="0">
                <a:solidFill>
                  <a:srgbClr val="13B9C2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200" b="1" i="0" smtClean="0">
                <a:solidFill>
                  <a:srgbClr val="13B9C2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9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200" b="1" i="0" dirty="0">
              <a:solidFill>
                <a:srgbClr val="13B9C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6DF72D-E7E6-B76E-3624-306746A692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790701"/>
            <a:ext cx="9221907" cy="4261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42873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Divider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>
            <a:extLst>
              <a:ext uri="{FF2B5EF4-FFF2-40B4-BE49-F238E27FC236}">
                <a16:creationId xmlns:a16="http://schemas.microsoft.com/office/drawing/2014/main" id="{524038FA-FDDD-264F-AC41-2CCC88C807B9}"/>
              </a:ext>
            </a:extLst>
          </p:cNvPr>
          <p:cNvSpPr/>
          <p:nvPr userDrawn="1"/>
        </p:nvSpPr>
        <p:spPr>
          <a:xfrm rot="10800000">
            <a:off x="9" y="0"/>
            <a:ext cx="2238703" cy="6878155"/>
          </a:xfrm>
          <a:custGeom>
            <a:avLst/>
            <a:gdLst>
              <a:gd name="connsiteX0" fmla="*/ 2132070 w 2228193"/>
              <a:gd name="connsiteY0" fmla="*/ 0 h 6845864"/>
              <a:gd name="connsiteX1" fmla="*/ 2228193 w 2228193"/>
              <a:gd name="connsiteY1" fmla="*/ 0 h 6845864"/>
              <a:gd name="connsiteX2" fmla="*/ 2228193 w 2228193"/>
              <a:gd name="connsiteY2" fmla="*/ 6845864 h 6845864"/>
              <a:gd name="connsiteX3" fmla="*/ 0 w 2228193"/>
              <a:gd name="connsiteY3" fmla="*/ 6845864 h 6845864"/>
              <a:gd name="connsiteX4" fmla="*/ 163139 w 2228193"/>
              <a:gd name="connsiteY4" fmla="*/ 6755280 h 6845864"/>
              <a:gd name="connsiteX5" fmla="*/ 2130212 w 2228193"/>
              <a:gd name="connsiteY5" fmla="*/ 29715 h 6845864"/>
              <a:gd name="connsiteX6" fmla="*/ 2132070 w 2228193"/>
              <a:gd name="connsiteY6" fmla="*/ 0 h 684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28193" h="6845864">
                <a:moveTo>
                  <a:pt x="2132070" y="0"/>
                </a:moveTo>
                <a:lnTo>
                  <a:pt x="2228193" y="0"/>
                </a:lnTo>
                <a:lnTo>
                  <a:pt x="2228193" y="6845864"/>
                </a:lnTo>
                <a:lnTo>
                  <a:pt x="0" y="6845864"/>
                </a:lnTo>
                <a:lnTo>
                  <a:pt x="163139" y="6755280"/>
                </a:lnTo>
                <a:cubicBezTo>
                  <a:pt x="1116618" y="6045423"/>
                  <a:pt x="1878156" y="3418473"/>
                  <a:pt x="2130212" y="29715"/>
                </a:cubicBezTo>
                <a:lnTo>
                  <a:pt x="2132070" y="0"/>
                </a:lnTo>
                <a:close/>
              </a:path>
            </a:pathLst>
          </a:custGeom>
          <a:solidFill>
            <a:srgbClr val="003155"/>
          </a:soli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F210A69-DB42-F049-9908-DE0AF0E864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9619" y="907060"/>
            <a:ext cx="9418320" cy="78483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l">
              <a:lnSpc>
                <a:spcPct val="85000"/>
              </a:lnSpc>
              <a:defRPr sz="6000" b="0" i="0" baseline="0">
                <a:solidFill>
                  <a:srgbClr val="103D72"/>
                </a:solidFill>
                <a:latin typeface="Cambria" charset="0"/>
                <a:ea typeface="Cambria" charset="0"/>
                <a:cs typeface="Cambria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91F19056-CE13-8143-B28A-C02646E4F00B}"/>
              </a:ext>
            </a:extLst>
          </p:cNvPr>
          <p:cNvSpPr/>
          <p:nvPr userDrawn="1"/>
        </p:nvSpPr>
        <p:spPr>
          <a:xfrm rot="10800000" flipH="1" flipV="1">
            <a:off x="9436274" y="-1"/>
            <a:ext cx="2733012" cy="6858001"/>
          </a:xfrm>
          <a:custGeom>
            <a:avLst/>
            <a:gdLst>
              <a:gd name="connsiteX0" fmla="*/ 999997 w 1016530"/>
              <a:gd name="connsiteY0" fmla="*/ 5463677 h 5463677"/>
              <a:gd name="connsiteX1" fmla="*/ 0 w 1016530"/>
              <a:gd name="connsiteY1" fmla="*/ 5463677 h 5463677"/>
              <a:gd name="connsiteX2" fmla="*/ 16577 w 1016530"/>
              <a:gd name="connsiteY2" fmla="*/ 0 h 5463677"/>
              <a:gd name="connsiteX3" fmla="*/ 1016530 w 1016530"/>
              <a:gd name="connsiteY3" fmla="*/ 14211 h 5463677"/>
              <a:gd name="connsiteX4" fmla="*/ 999997 w 1016530"/>
              <a:gd name="connsiteY4" fmla="*/ 5463677 h 5463677"/>
              <a:gd name="connsiteX0" fmla="*/ 999997 w 1042361"/>
              <a:gd name="connsiteY0" fmla="*/ 5463677 h 5463677"/>
              <a:gd name="connsiteX1" fmla="*/ 0 w 1042361"/>
              <a:gd name="connsiteY1" fmla="*/ 5463677 h 5463677"/>
              <a:gd name="connsiteX2" fmla="*/ 16577 w 1042361"/>
              <a:gd name="connsiteY2" fmla="*/ 0 h 5463677"/>
              <a:gd name="connsiteX3" fmla="*/ 1042361 w 1042361"/>
              <a:gd name="connsiteY3" fmla="*/ 4620 h 5463677"/>
              <a:gd name="connsiteX4" fmla="*/ 999997 w 1042361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8461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84619 w 1696743"/>
              <a:gd name="connsiteY4" fmla="*/ 5463677 h 5463677"/>
              <a:gd name="connsiteX0" fmla="*/ 1684619 w 1684980"/>
              <a:gd name="connsiteY0" fmla="*/ 5463677 h 5463677"/>
              <a:gd name="connsiteX1" fmla="*/ 0 w 1684980"/>
              <a:gd name="connsiteY1" fmla="*/ 5454085 h 5463677"/>
              <a:gd name="connsiteX2" fmla="*/ 980930 w 1684980"/>
              <a:gd name="connsiteY2" fmla="*/ 0 h 5463677"/>
              <a:gd name="connsiteX3" fmla="*/ 1661463 w 1684980"/>
              <a:gd name="connsiteY3" fmla="*/ 4620 h 5463677"/>
              <a:gd name="connsiteX4" fmla="*/ 1684619 w 1684980"/>
              <a:gd name="connsiteY4" fmla="*/ 5463677 h 5463677"/>
              <a:gd name="connsiteX0" fmla="*/ 1684619 w 1685254"/>
              <a:gd name="connsiteY0" fmla="*/ 5463677 h 5463677"/>
              <a:gd name="connsiteX1" fmla="*/ 0 w 1685254"/>
              <a:gd name="connsiteY1" fmla="*/ 5454085 h 5463677"/>
              <a:gd name="connsiteX2" fmla="*/ 980930 w 1685254"/>
              <a:gd name="connsiteY2" fmla="*/ 0 h 5463677"/>
              <a:gd name="connsiteX3" fmla="*/ 1661463 w 1685254"/>
              <a:gd name="connsiteY3" fmla="*/ 4620 h 5463677"/>
              <a:gd name="connsiteX4" fmla="*/ 1684619 w 1685254"/>
              <a:gd name="connsiteY4" fmla="*/ 5463677 h 5463677"/>
              <a:gd name="connsiteX0" fmla="*/ 1684619 w 1691967"/>
              <a:gd name="connsiteY0" fmla="*/ 5463677 h 5463677"/>
              <a:gd name="connsiteX1" fmla="*/ 0 w 1691967"/>
              <a:gd name="connsiteY1" fmla="*/ 5454085 h 5463677"/>
              <a:gd name="connsiteX2" fmla="*/ 980930 w 1691967"/>
              <a:gd name="connsiteY2" fmla="*/ 0 h 5463677"/>
              <a:gd name="connsiteX3" fmla="*/ 1686663 w 1691967"/>
              <a:gd name="connsiteY3" fmla="*/ 4620 h 5463677"/>
              <a:gd name="connsiteX4" fmla="*/ 1684619 w 1691967"/>
              <a:gd name="connsiteY4" fmla="*/ 5463677 h 5463677"/>
              <a:gd name="connsiteX0" fmla="*/ 1593900 w 1687521"/>
              <a:gd name="connsiteY0" fmla="*/ 5463677 h 5463677"/>
              <a:gd name="connsiteX1" fmla="*/ 0 w 1687521"/>
              <a:gd name="connsiteY1" fmla="*/ 5454085 h 5463677"/>
              <a:gd name="connsiteX2" fmla="*/ 980930 w 1687521"/>
              <a:gd name="connsiteY2" fmla="*/ 0 h 5463677"/>
              <a:gd name="connsiteX3" fmla="*/ 1686663 w 1687521"/>
              <a:gd name="connsiteY3" fmla="*/ 4620 h 5463677"/>
              <a:gd name="connsiteX4" fmla="*/ 1593900 w 1687521"/>
              <a:gd name="connsiteY4" fmla="*/ 5463677 h 5463677"/>
              <a:gd name="connsiteX0" fmla="*/ 1593900 w 1687130"/>
              <a:gd name="connsiteY0" fmla="*/ 5463677 h 5463677"/>
              <a:gd name="connsiteX1" fmla="*/ 0 w 1687130"/>
              <a:gd name="connsiteY1" fmla="*/ 5454085 h 5463677"/>
              <a:gd name="connsiteX2" fmla="*/ 980930 w 1687130"/>
              <a:gd name="connsiteY2" fmla="*/ 0 h 5463677"/>
              <a:gd name="connsiteX3" fmla="*/ 1686663 w 1687130"/>
              <a:gd name="connsiteY3" fmla="*/ 4620 h 5463677"/>
              <a:gd name="connsiteX4" fmla="*/ 1593900 w 1687130"/>
              <a:gd name="connsiteY4" fmla="*/ 5463677 h 5463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7130" h="5463677">
                <a:moveTo>
                  <a:pt x="1593900" y="5463677"/>
                </a:moveTo>
                <a:lnTo>
                  <a:pt x="0" y="5454085"/>
                </a:lnTo>
                <a:lnTo>
                  <a:pt x="980930" y="0"/>
                </a:lnTo>
                <a:lnTo>
                  <a:pt x="1686663" y="4620"/>
                </a:lnTo>
                <a:cubicBezTo>
                  <a:pt x="1697742" y="2539787"/>
                  <a:pt x="1507222" y="3468373"/>
                  <a:pt x="1593900" y="5463677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5">
                  <a:alpha val="80285"/>
                </a:schemeClr>
              </a:gs>
              <a:gs pos="42000">
                <a:schemeClr val="accent5">
                  <a:alpha val="0"/>
                </a:schemeClr>
              </a:gs>
            </a:gsLst>
            <a:lin ang="720000" scaled="0"/>
            <a:tileRect/>
          </a:gra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EFE90EF-91B4-C24F-A515-2811BBDEBE12}"/>
              </a:ext>
            </a:extLst>
          </p:cNvPr>
          <p:cNvSpPr/>
          <p:nvPr userDrawn="1"/>
        </p:nvSpPr>
        <p:spPr>
          <a:xfrm>
            <a:off x="10173343" y="0"/>
            <a:ext cx="2018657" cy="6870664"/>
          </a:xfrm>
          <a:custGeom>
            <a:avLst/>
            <a:gdLst>
              <a:gd name="connsiteX0" fmla="*/ 2004484 w 2018657"/>
              <a:gd name="connsiteY0" fmla="*/ 0 h 6870664"/>
              <a:gd name="connsiteX1" fmla="*/ 2018657 w 2018657"/>
              <a:gd name="connsiteY1" fmla="*/ 0 h 6870664"/>
              <a:gd name="connsiteX2" fmla="*/ 2018657 w 2018657"/>
              <a:gd name="connsiteY2" fmla="*/ 6870664 h 6870664"/>
              <a:gd name="connsiteX3" fmla="*/ 0 w 2018657"/>
              <a:gd name="connsiteY3" fmla="*/ 6870664 h 6870664"/>
              <a:gd name="connsiteX4" fmla="*/ 155565 w 2018657"/>
              <a:gd name="connsiteY4" fmla="*/ 6774688 h 6870664"/>
              <a:gd name="connsiteX5" fmla="*/ 1980631 w 2018657"/>
              <a:gd name="connsiteY5" fmla="*/ 312225 h 6870664"/>
              <a:gd name="connsiteX6" fmla="*/ 2004484 w 2018657"/>
              <a:gd name="connsiteY6" fmla="*/ 0 h 687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18657" h="6870664">
                <a:moveTo>
                  <a:pt x="2004484" y="0"/>
                </a:moveTo>
                <a:lnTo>
                  <a:pt x="2018657" y="0"/>
                </a:lnTo>
                <a:lnTo>
                  <a:pt x="2018657" y="6870664"/>
                </a:lnTo>
                <a:lnTo>
                  <a:pt x="0" y="6870664"/>
                </a:lnTo>
                <a:lnTo>
                  <a:pt x="155565" y="6774688"/>
                </a:lnTo>
                <a:cubicBezTo>
                  <a:pt x="1007953" y="6069582"/>
                  <a:pt x="1699475" y="3579231"/>
                  <a:pt x="1980631" y="312225"/>
                </a:cubicBezTo>
                <a:lnTo>
                  <a:pt x="200448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3F9D978-BBC0-B54D-A916-AA302C99740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313733" y="6155203"/>
            <a:ext cx="1404945" cy="6085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43167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image divider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FDF21FA8-693C-4349-B50A-C002E55F7F5B}"/>
              </a:ext>
            </a:extLst>
          </p:cNvPr>
          <p:cNvSpPr/>
          <p:nvPr userDrawn="1"/>
        </p:nvSpPr>
        <p:spPr>
          <a:xfrm rot="10800000">
            <a:off x="9" y="0"/>
            <a:ext cx="2238703" cy="6878155"/>
          </a:xfrm>
          <a:custGeom>
            <a:avLst/>
            <a:gdLst>
              <a:gd name="connsiteX0" fmla="*/ 2132070 w 2228193"/>
              <a:gd name="connsiteY0" fmla="*/ 0 h 6845864"/>
              <a:gd name="connsiteX1" fmla="*/ 2228193 w 2228193"/>
              <a:gd name="connsiteY1" fmla="*/ 0 h 6845864"/>
              <a:gd name="connsiteX2" fmla="*/ 2228193 w 2228193"/>
              <a:gd name="connsiteY2" fmla="*/ 6845864 h 6845864"/>
              <a:gd name="connsiteX3" fmla="*/ 0 w 2228193"/>
              <a:gd name="connsiteY3" fmla="*/ 6845864 h 6845864"/>
              <a:gd name="connsiteX4" fmla="*/ 163139 w 2228193"/>
              <a:gd name="connsiteY4" fmla="*/ 6755280 h 6845864"/>
              <a:gd name="connsiteX5" fmla="*/ 2130212 w 2228193"/>
              <a:gd name="connsiteY5" fmla="*/ 29715 h 6845864"/>
              <a:gd name="connsiteX6" fmla="*/ 2132070 w 2228193"/>
              <a:gd name="connsiteY6" fmla="*/ 0 h 684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28193" h="6845864">
                <a:moveTo>
                  <a:pt x="2132070" y="0"/>
                </a:moveTo>
                <a:lnTo>
                  <a:pt x="2228193" y="0"/>
                </a:lnTo>
                <a:lnTo>
                  <a:pt x="2228193" y="6845864"/>
                </a:lnTo>
                <a:lnTo>
                  <a:pt x="0" y="6845864"/>
                </a:lnTo>
                <a:lnTo>
                  <a:pt x="163139" y="6755280"/>
                </a:lnTo>
                <a:cubicBezTo>
                  <a:pt x="1116618" y="6045423"/>
                  <a:pt x="1878156" y="3418473"/>
                  <a:pt x="2130212" y="29715"/>
                </a:cubicBezTo>
                <a:lnTo>
                  <a:pt x="2132070" y="0"/>
                </a:lnTo>
                <a:close/>
              </a:path>
            </a:pathLst>
          </a:custGeom>
          <a:solidFill>
            <a:srgbClr val="003155"/>
          </a:soli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04860ED-2C07-EB41-9FEE-E420AA655E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9619" y="907060"/>
            <a:ext cx="9418320" cy="78483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l">
              <a:lnSpc>
                <a:spcPct val="85000"/>
              </a:lnSpc>
              <a:defRPr sz="6000" b="0" i="0" baseline="0">
                <a:solidFill>
                  <a:srgbClr val="103D72"/>
                </a:solidFill>
                <a:latin typeface="Cambria" charset="0"/>
                <a:ea typeface="Cambria" charset="0"/>
                <a:cs typeface="Cambria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8072836C-A94D-9B40-9854-D8A4671D1A8B}"/>
              </a:ext>
            </a:extLst>
          </p:cNvPr>
          <p:cNvSpPr/>
          <p:nvPr userDrawn="1"/>
        </p:nvSpPr>
        <p:spPr>
          <a:xfrm rot="10800000" flipH="1" flipV="1">
            <a:off x="9436274" y="-1"/>
            <a:ext cx="2733012" cy="6858001"/>
          </a:xfrm>
          <a:custGeom>
            <a:avLst/>
            <a:gdLst>
              <a:gd name="connsiteX0" fmla="*/ 999997 w 1016530"/>
              <a:gd name="connsiteY0" fmla="*/ 5463677 h 5463677"/>
              <a:gd name="connsiteX1" fmla="*/ 0 w 1016530"/>
              <a:gd name="connsiteY1" fmla="*/ 5463677 h 5463677"/>
              <a:gd name="connsiteX2" fmla="*/ 16577 w 1016530"/>
              <a:gd name="connsiteY2" fmla="*/ 0 h 5463677"/>
              <a:gd name="connsiteX3" fmla="*/ 1016530 w 1016530"/>
              <a:gd name="connsiteY3" fmla="*/ 14211 h 5463677"/>
              <a:gd name="connsiteX4" fmla="*/ 999997 w 1016530"/>
              <a:gd name="connsiteY4" fmla="*/ 5463677 h 5463677"/>
              <a:gd name="connsiteX0" fmla="*/ 999997 w 1042361"/>
              <a:gd name="connsiteY0" fmla="*/ 5463677 h 5463677"/>
              <a:gd name="connsiteX1" fmla="*/ 0 w 1042361"/>
              <a:gd name="connsiteY1" fmla="*/ 5463677 h 5463677"/>
              <a:gd name="connsiteX2" fmla="*/ 16577 w 1042361"/>
              <a:gd name="connsiteY2" fmla="*/ 0 h 5463677"/>
              <a:gd name="connsiteX3" fmla="*/ 1042361 w 1042361"/>
              <a:gd name="connsiteY3" fmla="*/ 4620 h 5463677"/>
              <a:gd name="connsiteX4" fmla="*/ 999997 w 1042361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8461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84619 w 1696743"/>
              <a:gd name="connsiteY4" fmla="*/ 5463677 h 5463677"/>
              <a:gd name="connsiteX0" fmla="*/ 1684619 w 1684980"/>
              <a:gd name="connsiteY0" fmla="*/ 5463677 h 5463677"/>
              <a:gd name="connsiteX1" fmla="*/ 0 w 1684980"/>
              <a:gd name="connsiteY1" fmla="*/ 5454085 h 5463677"/>
              <a:gd name="connsiteX2" fmla="*/ 980930 w 1684980"/>
              <a:gd name="connsiteY2" fmla="*/ 0 h 5463677"/>
              <a:gd name="connsiteX3" fmla="*/ 1661463 w 1684980"/>
              <a:gd name="connsiteY3" fmla="*/ 4620 h 5463677"/>
              <a:gd name="connsiteX4" fmla="*/ 1684619 w 1684980"/>
              <a:gd name="connsiteY4" fmla="*/ 5463677 h 5463677"/>
              <a:gd name="connsiteX0" fmla="*/ 1684619 w 1685254"/>
              <a:gd name="connsiteY0" fmla="*/ 5463677 h 5463677"/>
              <a:gd name="connsiteX1" fmla="*/ 0 w 1685254"/>
              <a:gd name="connsiteY1" fmla="*/ 5454085 h 5463677"/>
              <a:gd name="connsiteX2" fmla="*/ 980930 w 1685254"/>
              <a:gd name="connsiteY2" fmla="*/ 0 h 5463677"/>
              <a:gd name="connsiteX3" fmla="*/ 1661463 w 1685254"/>
              <a:gd name="connsiteY3" fmla="*/ 4620 h 5463677"/>
              <a:gd name="connsiteX4" fmla="*/ 1684619 w 1685254"/>
              <a:gd name="connsiteY4" fmla="*/ 5463677 h 5463677"/>
              <a:gd name="connsiteX0" fmla="*/ 1684619 w 1691967"/>
              <a:gd name="connsiteY0" fmla="*/ 5463677 h 5463677"/>
              <a:gd name="connsiteX1" fmla="*/ 0 w 1691967"/>
              <a:gd name="connsiteY1" fmla="*/ 5454085 h 5463677"/>
              <a:gd name="connsiteX2" fmla="*/ 980930 w 1691967"/>
              <a:gd name="connsiteY2" fmla="*/ 0 h 5463677"/>
              <a:gd name="connsiteX3" fmla="*/ 1686663 w 1691967"/>
              <a:gd name="connsiteY3" fmla="*/ 4620 h 5463677"/>
              <a:gd name="connsiteX4" fmla="*/ 1684619 w 1691967"/>
              <a:gd name="connsiteY4" fmla="*/ 5463677 h 5463677"/>
              <a:gd name="connsiteX0" fmla="*/ 1593900 w 1687521"/>
              <a:gd name="connsiteY0" fmla="*/ 5463677 h 5463677"/>
              <a:gd name="connsiteX1" fmla="*/ 0 w 1687521"/>
              <a:gd name="connsiteY1" fmla="*/ 5454085 h 5463677"/>
              <a:gd name="connsiteX2" fmla="*/ 980930 w 1687521"/>
              <a:gd name="connsiteY2" fmla="*/ 0 h 5463677"/>
              <a:gd name="connsiteX3" fmla="*/ 1686663 w 1687521"/>
              <a:gd name="connsiteY3" fmla="*/ 4620 h 5463677"/>
              <a:gd name="connsiteX4" fmla="*/ 1593900 w 1687521"/>
              <a:gd name="connsiteY4" fmla="*/ 5463677 h 5463677"/>
              <a:gd name="connsiteX0" fmla="*/ 1593900 w 1687130"/>
              <a:gd name="connsiteY0" fmla="*/ 5463677 h 5463677"/>
              <a:gd name="connsiteX1" fmla="*/ 0 w 1687130"/>
              <a:gd name="connsiteY1" fmla="*/ 5454085 h 5463677"/>
              <a:gd name="connsiteX2" fmla="*/ 980930 w 1687130"/>
              <a:gd name="connsiteY2" fmla="*/ 0 h 5463677"/>
              <a:gd name="connsiteX3" fmla="*/ 1686663 w 1687130"/>
              <a:gd name="connsiteY3" fmla="*/ 4620 h 5463677"/>
              <a:gd name="connsiteX4" fmla="*/ 1593900 w 1687130"/>
              <a:gd name="connsiteY4" fmla="*/ 5463677 h 5463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7130" h="5463677">
                <a:moveTo>
                  <a:pt x="1593900" y="5463677"/>
                </a:moveTo>
                <a:lnTo>
                  <a:pt x="0" y="5454085"/>
                </a:lnTo>
                <a:lnTo>
                  <a:pt x="980930" y="0"/>
                </a:lnTo>
                <a:lnTo>
                  <a:pt x="1686663" y="4620"/>
                </a:lnTo>
                <a:cubicBezTo>
                  <a:pt x="1697742" y="2539787"/>
                  <a:pt x="1507222" y="3468373"/>
                  <a:pt x="1593900" y="5463677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5">
                  <a:alpha val="80285"/>
                </a:schemeClr>
              </a:gs>
              <a:gs pos="42000">
                <a:schemeClr val="accent5">
                  <a:alpha val="0"/>
                </a:schemeClr>
              </a:gs>
            </a:gsLst>
            <a:lin ang="720000" scaled="0"/>
            <a:tileRect/>
          </a:gra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01E60691-918D-6E4F-B5A9-4452709EF7E2}"/>
              </a:ext>
            </a:extLst>
          </p:cNvPr>
          <p:cNvSpPr/>
          <p:nvPr userDrawn="1"/>
        </p:nvSpPr>
        <p:spPr>
          <a:xfrm>
            <a:off x="10173343" y="0"/>
            <a:ext cx="2018657" cy="6870664"/>
          </a:xfrm>
          <a:custGeom>
            <a:avLst/>
            <a:gdLst>
              <a:gd name="connsiteX0" fmla="*/ 2004484 w 2018657"/>
              <a:gd name="connsiteY0" fmla="*/ 0 h 6870664"/>
              <a:gd name="connsiteX1" fmla="*/ 2018657 w 2018657"/>
              <a:gd name="connsiteY1" fmla="*/ 0 h 6870664"/>
              <a:gd name="connsiteX2" fmla="*/ 2018657 w 2018657"/>
              <a:gd name="connsiteY2" fmla="*/ 6870664 h 6870664"/>
              <a:gd name="connsiteX3" fmla="*/ 0 w 2018657"/>
              <a:gd name="connsiteY3" fmla="*/ 6870664 h 6870664"/>
              <a:gd name="connsiteX4" fmla="*/ 155565 w 2018657"/>
              <a:gd name="connsiteY4" fmla="*/ 6774688 h 6870664"/>
              <a:gd name="connsiteX5" fmla="*/ 1980631 w 2018657"/>
              <a:gd name="connsiteY5" fmla="*/ 312225 h 6870664"/>
              <a:gd name="connsiteX6" fmla="*/ 2004484 w 2018657"/>
              <a:gd name="connsiteY6" fmla="*/ 0 h 687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18657" h="6870664">
                <a:moveTo>
                  <a:pt x="2004484" y="0"/>
                </a:moveTo>
                <a:lnTo>
                  <a:pt x="2018657" y="0"/>
                </a:lnTo>
                <a:lnTo>
                  <a:pt x="2018657" y="6870664"/>
                </a:lnTo>
                <a:lnTo>
                  <a:pt x="0" y="6870664"/>
                </a:lnTo>
                <a:lnTo>
                  <a:pt x="155565" y="6774688"/>
                </a:lnTo>
                <a:cubicBezTo>
                  <a:pt x="1007953" y="6069582"/>
                  <a:pt x="1699475" y="3579231"/>
                  <a:pt x="1980631" y="312225"/>
                </a:cubicBezTo>
                <a:lnTo>
                  <a:pt x="200448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95E6BB-EE3F-8B40-B2D8-AEF39498649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313733" y="6155203"/>
            <a:ext cx="1404945" cy="6085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2155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image divider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BF7DC00C-424C-3A43-8BAB-CBE7A5E78DF9}"/>
              </a:ext>
            </a:extLst>
          </p:cNvPr>
          <p:cNvSpPr/>
          <p:nvPr userDrawn="1"/>
        </p:nvSpPr>
        <p:spPr>
          <a:xfrm rot="10800000">
            <a:off x="9" y="0"/>
            <a:ext cx="2238703" cy="6878155"/>
          </a:xfrm>
          <a:custGeom>
            <a:avLst/>
            <a:gdLst>
              <a:gd name="connsiteX0" fmla="*/ 2132070 w 2228193"/>
              <a:gd name="connsiteY0" fmla="*/ 0 h 6845864"/>
              <a:gd name="connsiteX1" fmla="*/ 2228193 w 2228193"/>
              <a:gd name="connsiteY1" fmla="*/ 0 h 6845864"/>
              <a:gd name="connsiteX2" fmla="*/ 2228193 w 2228193"/>
              <a:gd name="connsiteY2" fmla="*/ 6845864 h 6845864"/>
              <a:gd name="connsiteX3" fmla="*/ 0 w 2228193"/>
              <a:gd name="connsiteY3" fmla="*/ 6845864 h 6845864"/>
              <a:gd name="connsiteX4" fmla="*/ 163139 w 2228193"/>
              <a:gd name="connsiteY4" fmla="*/ 6755280 h 6845864"/>
              <a:gd name="connsiteX5" fmla="*/ 2130212 w 2228193"/>
              <a:gd name="connsiteY5" fmla="*/ 29715 h 6845864"/>
              <a:gd name="connsiteX6" fmla="*/ 2132070 w 2228193"/>
              <a:gd name="connsiteY6" fmla="*/ 0 h 684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28193" h="6845864">
                <a:moveTo>
                  <a:pt x="2132070" y="0"/>
                </a:moveTo>
                <a:lnTo>
                  <a:pt x="2228193" y="0"/>
                </a:lnTo>
                <a:lnTo>
                  <a:pt x="2228193" y="6845864"/>
                </a:lnTo>
                <a:lnTo>
                  <a:pt x="0" y="6845864"/>
                </a:lnTo>
                <a:lnTo>
                  <a:pt x="163139" y="6755280"/>
                </a:lnTo>
                <a:cubicBezTo>
                  <a:pt x="1116618" y="6045423"/>
                  <a:pt x="1878156" y="3418473"/>
                  <a:pt x="2130212" y="29715"/>
                </a:cubicBezTo>
                <a:lnTo>
                  <a:pt x="2132070" y="0"/>
                </a:lnTo>
                <a:close/>
              </a:path>
            </a:pathLst>
          </a:custGeom>
          <a:solidFill>
            <a:srgbClr val="003155"/>
          </a:soli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B691825-53C1-9F41-80DA-101D3F1D6E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9619" y="907060"/>
            <a:ext cx="9418320" cy="78483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l">
              <a:lnSpc>
                <a:spcPct val="85000"/>
              </a:lnSpc>
              <a:defRPr sz="6000" b="0" i="0" baseline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233DECC7-A736-F344-92E7-A3D1115073D9}"/>
              </a:ext>
            </a:extLst>
          </p:cNvPr>
          <p:cNvSpPr/>
          <p:nvPr userDrawn="1"/>
        </p:nvSpPr>
        <p:spPr>
          <a:xfrm rot="10800000" flipH="1" flipV="1">
            <a:off x="9436274" y="-1"/>
            <a:ext cx="2733012" cy="6858001"/>
          </a:xfrm>
          <a:custGeom>
            <a:avLst/>
            <a:gdLst>
              <a:gd name="connsiteX0" fmla="*/ 999997 w 1016530"/>
              <a:gd name="connsiteY0" fmla="*/ 5463677 h 5463677"/>
              <a:gd name="connsiteX1" fmla="*/ 0 w 1016530"/>
              <a:gd name="connsiteY1" fmla="*/ 5463677 h 5463677"/>
              <a:gd name="connsiteX2" fmla="*/ 16577 w 1016530"/>
              <a:gd name="connsiteY2" fmla="*/ 0 h 5463677"/>
              <a:gd name="connsiteX3" fmla="*/ 1016530 w 1016530"/>
              <a:gd name="connsiteY3" fmla="*/ 14211 h 5463677"/>
              <a:gd name="connsiteX4" fmla="*/ 999997 w 1016530"/>
              <a:gd name="connsiteY4" fmla="*/ 5463677 h 5463677"/>
              <a:gd name="connsiteX0" fmla="*/ 999997 w 1042361"/>
              <a:gd name="connsiteY0" fmla="*/ 5463677 h 5463677"/>
              <a:gd name="connsiteX1" fmla="*/ 0 w 1042361"/>
              <a:gd name="connsiteY1" fmla="*/ 5463677 h 5463677"/>
              <a:gd name="connsiteX2" fmla="*/ 16577 w 1042361"/>
              <a:gd name="connsiteY2" fmla="*/ 0 h 5463677"/>
              <a:gd name="connsiteX3" fmla="*/ 1042361 w 1042361"/>
              <a:gd name="connsiteY3" fmla="*/ 4620 h 5463677"/>
              <a:gd name="connsiteX4" fmla="*/ 999997 w 1042361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8461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84619 w 1696743"/>
              <a:gd name="connsiteY4" fmla="*/ 5463677 h 5463677"/>
              <a:gd name="connsiteX0" fmla="*/ 1684619 w 1684980"/>
              <a:gd name="connsiteY0" fmla="*/ 5463677 h 5463677"/>
              <a:gd name="connsiteX1" fmla="*/ 0 w 1684980"/>
              <a:gd name="connsiteY1" fmla="*/ 5454085 h 5463677"/>
              <a:gd name="connsiteX2" fmla="*/ 980930 w 1684980"/>
              <a:gd name="connsiteY2" fmla="*/ 0 h 5463677"/>
              <a:gd name="connsiteX3" fmla="*/ 1661463 w 1684980"/>
              <a:gd name="connsiteY3" fmla="*/ 4620 h 5463677"/>
              <a:gd name="connsiteX4" fmla="*/ 1684619 w 1684980"/>
              <a:gd name="connsiteY4" fmla="*/ 5463677 h 5463677"/>
              <a:gd name="connsiteX0" fmla="*/ 1684619 w 1685254"/>
              <a:gd name="connsiteY0" fmla="*/ 5463677 h 5463677"/>
              <a:gd name="connsiteX1" fmla="*/ 0 w 1685254"/>
              <a:gd name="connsiteY1" fmla="*/ 5454085 h 5463677"/>
              <a:gd name="connsiteX2" fmla="*/ 980930 w 1685254"/>
              <a:gd name="connsiteY2" fmla="*/ 0 h 5463677"/>
              <a:gd name="connsiteX3" fmla="*/ 1661463 w 1685254"/>
              <a:gd name="connsiteY3" fmla="*/ 4620 h 5463677"/>
              <a:gd name="connsiteX4" fmla="*/ 1684619 w 1685254"/>
              <a:gd name="connsiteY4" fmla="*/ 5463677 h 5463677"/>
              <a:gd name="connsiteX0" fmla="*/ 1684619 w 1691967"/>
              <a:gd name="connsiteY0" fmla="*/ 5463677 h 5463677"/>
              <a:gd name="connsiteX1" fmla="*/ 0 w 1691967"/>
              <a:gd name="connsiteY1" fmla="*/ 5454085 h 5463677"/>
              <a:gd name="connsiteX2" fmla="*/ 980930 w 1691967"/>
              <a:gd name="connsiteY2" fmla="*/ 0 h 5463677"/>
              <a:gd name="connsiteX3" fmla="*/ 1686663 w 1691967"/>
              <a:gd name="connsiteY3" fmla="*/ 4620 h 5463677"/>
              <a:gd name="connsiteX4" fmla="*/ 1684619 w 1691967"/>
              <a:gd name="connsiteY4" fmla="*/ 5463677 h 5463677"/>
              <a:gd name="connsiteX0" fmla="*/ 1593900 w 1687521"/>
              <a:gd name="connsiteY0" fmla="*/ 5463677 h 5463677"/>
              <a:gd name="connsiteX1" fmla="*/ 0 w 1687521"/>
              <a:gd name="connsiteY1" fmla="*/ 5454085 h 5463677"/>
              <a:gd name="connsiteX2" fmla="*/ 980930 w 1687521"/>
              <a:gd name="connsiteY2" fmla="*/ 0 h 5463677"/>
              <a:gd name="connsiteX3" fmla="*/ 1686663 w 1687521"/>
              <a:gd name="connsiteY3" fmla="*/ 4620 h 5463677"/>
              <a:gd name="connsiteX4" fmla="*/ 1593900 w 1687521"/>
              <a:gd name="connsiteY4" fmla="*/ 5463677 h 5463677"/>
              <a:gd name="connsiteX0" fmla="*/ 1593900 w 1687130"/>
              <a:gd name="connsiteY0" fmla="*/ 5463677 h 5463677"/>
              <a:gd name="connsiteX1" fmla="*/ 0 w 1687130"/>
              <a:gd name="connsiteY1" fmla="*/ 5454085 h 5463677"/>
              <a:gd name="connsiteX2" fmla="*/ 980930 w 1687130"/>
              <a:gd name="connsiteY2" fmla="*/ 0 h 5463677"/>
              <a:gd name="connsiteX3" fmla="*/ 1686663 w 1687130"/>
              <a:gd name="connsiteY3" fmla="*/ 4620 h 5463677"/>
              <a:gd name="connsiteX4" fmla="*/ 1593900 w 1687130"/>
              <a:gd name="connsiteY4" fmla="*/ 5463677 h 5463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7130" h="5463677">
                <a:moveTo>
                  <a:pt x="1593900" y="5463677"/>
                </a:moveTo>
                <a:lnTo>
                  <a:pt x="0" y="5454085"/>
                </a:lnTo>
                <a:lnTo>
                  <a:pt x="980930" y="0"/>
                </a:lnTo>
                <a:lnTo>
                  <a:pt x="1686663" y="4620"/>
                </a:lnTo>
                <a:cubicBezTo>
                  <a:pt x="1697742" y="2539787"/>
                  <a:pt x="1507222" y="3468373"/>
                  <a:pt x="1593900" y="5463677"/>
                </a:cubicBezTo>
                <a:close/>
              </a:path>
            </a:pathLst>
          </a:custGeom>
          <a:gradFill flip="none" rotWithShape="1">
            <a:gsLst>
              <a:gs pos="100000">
                <a:srgbClr val="07477D">
                  <a:alpha val="34000"/>
                </a:srgbClr>
              </a:gs>
              <a:gs pos="42000">
                <a:srgbClr val="07477D">
                  <a:alpha val="0"/>
                </a:srgbClr>
              </a:gs>
            </a:gsLst>
            <a:lin ang="720000" scaled="0"/>
            <a:tileRect/>
          </a:gra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E7B4E725-AE55-CB45-A407-4E3E796A0DA2}"/>
              </a:ext>
            </a:extLst>
          </p:cNvPr>
          <p:cNvSpPr/>
          <p:nvPr userDrawn="1"/>
        </p:nvSpPr>
        <p:spPr>
          <a:xfrm>
            <a:off x="10173343" y="0"/>
            <a:ext cx="2018657" cy="6870664"/>
          </a:xfrm>
          <a:custGeom>
            <a:avLst/>
            <a:gdLst>
              <a:gd name="connsiteX0" fmla="*/ 2004484 w 2018657"/>
              <a:gd name="connsiteY0" fmla="*/ 0 h 6870664"/>
              <a:gd name="connsiteX1" fmla="*/ 2018657 w 2018657"/>
              <a:gd name="connsiteY1" fmla="*/ 0 h 6870664"/>
              <a:gd name="connsiteX2" fmla="*/ 2018657 w 2018657"/>
              <a:gd name="connsiteY2" fmla="*/ 6870664 h 6870664"/>
              <a:gd name="connsiteX3" fmla="*/ 0 w 2018657"/>
              <a:gd name="connsiteY3" fmla="*/ 6870664 h 6870664"/>
              <a:gd name="connsiteX4" fmla="*/ 155565 w 2018657"/>
              <a:gd name="connsiteY4" fmla="*/ 6774688 h 6870664"/>
              <a:gd name="connsiteX5" fmla="*/ 1980631 w 2018657"/>
              <a:gd name="connsiteY5" fmla="*/ 312225 h 6870664"/>
              <a:gd name="connsiteX6" fmla="*/ 2004484 w 2018657"/>
              <a:gd name="connsiteY6" fmla="*/ 0 h 687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18657" h="6870664">
                <a:moveTo>
                  <a:pt x="2004484" y="0"/>
                </a:moveTo>
                <a:lnTo>
                  <a:pt x="2018657" y="0"/>
                </a:lnTo>
                <a:lnTo>
                  <a:pt x="2018657" y="6870664"/>
                </a:lnTo>
                <a:lnTo>
                  <a:pt x="0" y="6870664"/>
                </a:lnTo>
                <a:lnTo>
                  <a:pt x="155565" y="6774688"/>
                </a:lnTo>
                <a:cubicBezTo>
                  <a:pt x="1007953" y="6069582"/>
                  <a:pt x="1699475" y="3579231"/>
                  <a:pt x="1980631" y="312225"/>
                </a:cubicBezTo>
                <a:lnTo>
                  <a:pt x="200448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56E172-9868-D745-9DB8-259DFE011D9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313733" y="6155203"/>
            <a:ext cx="1404945" cy="6085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36673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30681-16A3-C346-9519-69310A1E6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6815" y="1957005"/>
            <a:ext cx="9204435" cy="2166747"/>
          </a:xfrm>
        </p:spPr>
        <p:txBody>
          <a:bodyPr/>
          <a:lstStyle>
            <a:lvl1pPr>
              <a:defRPr sz="8800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78E6F8-DF02-F34F-A4F7-C776C3DEF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6815" y="4691255"/>
            <a:ext cx="9715456" cy="189863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12484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Navy">
    <p:bg>
      <p:bgPr>
        <a:solidFill>
          <a:srgbClr val="0031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3BE0A-777D-504C-9E3D-8D4D2A439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F88208-611D-E847-8A09-87A05C6CA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6815" y="4691255"/>
            <a:ext cx="9715456" cy="189863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43274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Swoo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36C0D-47F9-6841-BD5D-8664022C6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823AFC-DFEA-EA42-B969-F4DC89FB03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1" y="1790700"/>
            <a:ext cx="9142228" cy="451228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5A02877-EBE3-0D4A-B42C-7980F2B3E629}"/>
              </a:ext>
            </a:extLst>
          </p:cNvPr>
          <p:cNvSpPr txBox="1">
            <a:spLocks/>
          </p:cNvSpPr>
          <p:nvPr userDrawn="1"/>
        </p:nvSpPr>
        <p:spPr>
          <a:xfrm>
            <a:off x="914407" y="6317621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rgbClr val="103D72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D4046B-FC7B-BF4D-AC35-6050B2AA2C5B}"/>
              </a:ext>
            </a:extLst>
          </p:cNvPr>
          <p:cNvSpPr txBox="1"/>
          <p:nvPr userDrawn="1"/>
        </p:nvSpPr>
        <p:spPr>
          <a:xfrm>
            <a:off x="168165" y="6304133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dirty="0">
                <a:solidFill>
                  <a:srgbClr val="13B9C2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200" b="1" i="0" smtClean="0">
                <a:solidFill>
                  <a:srgbClr val="13B9C2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9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200" b="1" i="0" dirty="0">
              <a:solidFill>
                <a:srgbClr val="13B9C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4215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rgbClr val="0031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B691825-53C1-9F41-80DA-101D3F1D6E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853306"/>
            <a:ext cx="12192000" cy="78483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ctr">
              <a:lnSpc>
                <a:spcPct val="85000"/>
              </a:lnSpc>
              <a:defRPr sz="6000" b="0" i="0" baseline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25C8CD8-6236-774E-A0AB-63A42D236F2B}"/>
              </a:ext>
            </a:extLst>
          </p:cNvPr>
          <p:cNvSpPr/>
          <p:nvPr userDrawn="1"/>
        </p:nvSpPr>
        <p:spPr>
          <a:xfrm rot="5400000" flipV="1">
            <a:off x="8649666" y="3333640"/>
            <a:ext cx="1980742" cy="5106417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gradFill flip="none" rotWithShape="1">
            <a:gsLst>
              <a:gs pos="99000">
                <a:schemeClr val="bg2">
                  <a:lumMod val="75000"/>
                  <a:alpha val="8785"/>
                </a:schemeClr>
              </a:gs>
              <a:gs pos="0">
                <a:schemeClr val="accent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38F5B12D-85DD-F241-8B56-EEC4BD9BDD6B}"/>
              </a:ext>
            </a:extLst>
          </p:cNvPr>
          <p:cNvSpPr/>
          <p:nvPr userDrawn="1"/>
        </p:nvSpPr>
        <p:spPr>
          <a:xfrm rot="16200000" flipH="1">
            <a:off x="9943737" y="4625267"/>
            <a:ext cx="1453703" cy="3045315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94C098F-F455-654A-92AD-30ECB71455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662421" y="6171981"/>
            <a:ext cx="1404945" cy="6085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19981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 Slide T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00ADD280-1746-584A-94C6-7D1A4EACE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360" y="1169179"/>
            <a:ext cx="9003627" cy="248683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4ABA656-77FD-0644-A7C6-67C656337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360" y="4038310"/>
            <a:ext cx="9003627" cy="24868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81782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Slide 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5310D-154B-C240-B2EA-0096AFD85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C66EEC-DA0B-7743-AF7A-DD79DA2B115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666360" y="4038310"/>
            <a:ext cx="9003627" cy="24033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439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lvl1pPr>
          </a:lstStyle>
          <a:p>
            <a:pPr marL="0" marR="0" lvl="0" indent="0" algn="l" defTabSz="91439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467F"/>
                </a:solidFill>
                <a:effectLst/>
                <a:uLnTx/>
                <a:uFillTx/>
                <a:latin typeface="Cambria" charset="0"/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54557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Slide 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41B37-B6A0-6347-9A5C-620A7C8B8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0308B2-E3B1-2842-BEB4-D56CD85A49C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666360" y="4038310"/>
            <a:ext cx="9003627" cy="238698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439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lvl1pPr>
          </a:lstStyle>
          <a:p>
            <a:pPr marL="0" marR="0" lvl="0" indent="0" algn="l" defTabSz="91439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467F"/>
                </a:solidFill>
                <a:effectLst/>
                <a:uLnTx/>
                <a:uFillTx/>
                <a:latin typeface="Cambria" charset="0"/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5473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nning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36C0D-47F9-6841-BD5D-8664022C6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823AFC-DFEA-EA42-B969-F4DC89FB03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1" y="1790700"/>
            <a:ext cx="9142228" cy="451228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5A02877-EBE3-0D4A-B42C-7980F2B3E629}"/>
              </a:ext>
            </a:extLst>
          </p:cNvPr>
          <p:cNvSpPr txBox="1">
            <a:spLocks/>
          </p:cNvSpPr>
          <p:nvPr userDrawn="1"/>
        </p:nvSpPr>
        <p:spPr>
          <a:xfrm>
            <a:off x="914407" y="6317621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rgbClr val="103D72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D4046B-FC7B-BF4D-AC35-6050B2AA2C5B}"/>
              </a:ext>
            </a:extLst>
          </p:cNvPr>
          <p:cNvSpPr txBox="1"/>
          <p:nvPr userDrawn="1"/>
        </p:nvSpPr>
        <p:spPr>
          <a:xfrm>
            <a:off x="168165" y="6304133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dirty="0">
                <a:solidFill>
                  <a:srgbClr val="13B9C2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200" b="1" i="0" smtClean="0">
                <a:solidFill>
                  <a:srgbClr val="13B9C2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9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200" b="1" i="0" dirty="0">
              <a:solidFill>
                <a:srgbClr val="13B9C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8346C586-E180-2843-AAC7-2F8522E77B54}"/>
              </a:ext>
            </a:extLst>
          </p:cNvPr>
          <p:cNvSpPr/>
          <p:nvPr userDrawn="1"/>
        </p:nvSpPr>
        <p:spPr>
          <a:xfrm rot="10800000" flipH="1" flipV="1">
            <a:off x="9436274" y="-1"/>
            <a:ext cx="2733012" cy="6858001"/>
          </a:xfrm>
          <a:custGeom>
            <a:avLst/>
            <a:gdLst>
              <a:gd name="connsiteX0" fmla="*/ 999997 w 1016530"/>
              <a:gd name="connsiteY0" fmla="*/ 5463677 h 5463677"/>
              <a:gd name="connsiteX1" fmla="*/ 0 w 1016530"/>
              <a:gd name="connsiteY1" fmla="*/ 5463677 h 5463677"/>
              <a:gd name="connsiteX2" fmla="*/ 16577 w 1016530"/>
              <a:gd name="connsiteY2" fmla="*/ 0 h 5463677"/>
              <a:gd name="connsiteX3" fmla="*/ 1016530 w 1016530"/>
              <a:gd name="connsiteY3" fmla="*/ 14211 h 5463677"/>
              <a:gd name="connsiteX4" fmla="*/ 999997 w 1016530"/>
              <a:gd name="connsiteY4" fmla="*/ 5463677 h 5463677"/>
              <a:gd name="connsiteX0" fmla="*/ 999997 w 1042361"/>
              <a:gd name="connsiteY0" fmla="*/ 5463677 h 5463677"/>
              <a:gd name="connsiteX1" fmla="*/ 0 w 1042361"/>
              <a:gd name="connsiteY1" fmla="*/ 5463677 h 5463677"/>
              <a:gd name="connsiteX2" fmla="*/ 16577 w 1042361"/>
              <a:gd name="connsiteY2" fmla="*/ 0 h 5463677"/>
              <a:gd name="connsiteX3" fmla="*/ 1042361 w 1042361"/>
              <a:gd name="connsiteY3" fmla="*/ 4620 h 5463677"/>
              <a:gd name="connsiteX4" fmla="*/ 999997 w 1042361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8461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84619 w 1696743"/>
              <a:gd name="connsiteY4" fmla="*/ 5463677 h 5463677"/>
              <a:gd name="connsiteX0" fmla="*/ 1684619 w 1684980"/>
              <a:gd name="connsiteY0" fmla="*/ 5463677 h 5463677"/>
              <a:gd name="connsiteX1" fmla="*/ 0 w 1684980"/>
              <a:gd name="connsiteY1" fmla="*/ 5454085 h 5463677"/>
              <a:gd name="connsiteX2" fmla="*/ 980930 w 1684980"/>
              <a:gd name="connsiteY2" fmla="*/ 0 h 5463677"/>
              <a:gd name="connsiteX3" fmla="*/ 1661463 w 1684980"/>
              <a:gd name="connsiteY3" fmla="*/ 4620 h 5463677"/>
              <a:gd name="connsiteX4" fmla="*/ 1684619 w 1684980"/>
              <a:gd name="connsiteY4" fmla="*/ 5463677 h 5463677"/>
              <a:gd name="connsiteX0" fmla="*/ 1684619 w 1685254"/>
              <a:gd name="connsiteY0" fmla="*/ 5463677 h 5463677"/>
              <a:gd name="connsiteX1" fmla="*/ 0 w 1685254"/>
              <a:gd name="connsiteY1" fmla="*/ 5454085 h 5463677"/>
              <a:gd name="connsiteX2" fmla="*/ 980930 w 1685254"/>
              <a:gd name="connsiteY2" fmla="*/ 0 h 5463677"/>
              <a:gd name="connsiteX3" fmla="*/ 1661463 w 1685254"/>
              <a:gd name="connsiteY3" fmla="*/ 4620 h 5463677"/>
              <a:gd name="connsiteX4" fmla="*/ 1684619 w 1685254"/>
              <a:gd name="connsiteY4" fmla="*/ 5463677 h 5463677"/>
              <a:gd name="connsiteX0" fmla="*/ 1684619 w 1691967"/>
              <a:gd name="connsiteY0" fmla="*/ 5463677 h 5463677"/>
              <a:gd name="connsiteX1" fmla="*/ 0 w 1691967"/>
              <a:gd name="connsiteY1" fmla="*/ 5454085 h 5463677"/>
              <a:gd name="connsiteX2" fmla="*/ 980930 w 1691967"/>
              <a:gd name="connsiteY2" fmla="*/ 0 h 5463677"/>
              <a:gd name="connsiteX3" fmla="*/ 1686663 w 1691967"/>
              <a:gd name="connsiteY3" fmla="*/ 4620 h 5463677"/>
              <a:gd name="connsiteX4" fmla="*/ 1684619 w 1691967"/>
              <a:gd name="connsiteY4" fmla="*/ 5463677 h 5463677"/>
              <a:gd name="connsiteX0" fmla="*/ 1593900 w 1687521"/>
              <a:gd name="connsiteY0" fmla="*/ 5463677 h 5463677"/>
              <a:gd name="connsiteX1" fmla="*/ 0 w 1687521"/>
              <a:gd name="connsiteY1" fmla="*/ 5454085 h 5463677"/>
              <a:gd name="connsiteX2" fmla="*/ 980930 w 1687521"/>
              <a:gd name="connsiteY2" fmla="*/ 0 h 5463677"/>
              <a:gd name="connsiteX3" fmla="*/ 1686663 w 1687521"/>
              <a:gd name="connsiteY3" fmla="*/ 4620 h 5463677"/>
              <a:gd name="connsiteX4" fmla="*/ 1593900 w 1687521"/>
              <a:gd name="connsiteY4" fmla="*/ 5463677 h 5463677"/>
              <a:gd name="connsiteX0" fmla="*/ 1593900 w 1687130"/>
              <a:gd name="connsiteY0" fmla="*/ 5463677 h 5463677"/>
              <a:gd name="connsiteX1" fmla="*/ 0 w 1687130"/>
              <a:gd name="connsiteY1" fmla="*/ 5454085 h 5463677"/>
              <a:gd name="connsiteX2" fmla="*/ 980930 w 1687130"/>
              <a:gd name="connsiteY2" fmla="*/ 0 h 5463677"/>
              <a:gd name="connsiteX3" fmla="*/ 1686663 w 1687130"/>
              <a:gd name="connsiteY3" fmla="*/ 4620 h 5463677"/>
              <a:gd name="connsiteX4" fmla="*/ 1593900 w 1687130"/>
              <a:gd name="connsiteY4" fmla="*/ 5463677 h 5463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7130" h="5463677">
                <a:moveTo>
                  <a:pt x="1593900" y="5463677"/>
                </a:moveTo>
                <a:lnTo>
                  <a:pt x="0" y="5454085"/>
                </a:lnTo>
                <a:lnTo>
                  <a:pt x="980930" y="0"/>
                </a:lnTo>
                <a:lnTo>
                  <a:pt x="1686663" y="4620"/>
                </a:lnTo>
                <a:cubicBezTo>
                  <a:pt x="1697742" y="2539787"/>
                  <a:pt x="1507222" y="3468373"/>
                  <a:pt x="1593900" y="5463677"/>
                </a:cubicBezTo>
                <a:close/>
              </a:path>
            </a:pathLst>
          </a:custGeom>
          <a:gradFill flip="none" rotWithShape="1">
            <a:gsLst>
              <a:gs pos="100000">
                <a:srgbClr val="07477D">
                  <a:alpha val="34000"/>
                </a:srgbClr>
              </a:gs>
              <a:gs pos="42000">
                <a:srgbClr val="07477D">
                  <a:alpha val="0"/>
                </a:srgbClr>
              </a:gs>
            </a:gsLst>
            <a:lin ang="720000" scaled="0"/>
            <a:tileRect/>
          </a:gra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086D1C4C-7BF3-7D49-95F9-24B64C0A2B33}"/>
              </a:ext>
            </a:extLst>
          </p:cNvPr>
          <p:cNvSpPr/>
          <p:nvPr userDrawn="1"/>
        </p:nvSpPr>
        <p:spPr>
          <a:xfrm>
            <a:off x="10173343" y="0"/>
            <a:ext cx="2018657" cy="6870664"/>
          </a:xfrm>
          <a:custGeom>
            <a:avLst/>
            <a:gdLst>
              <a:gd name="connsiteX0" fmla="*/ 2004484 w 2018657"/>
              <a:gd name="connsiteY0" fmla="*/ 0 h 6870664"/>
              <a:gd name="connsiteX1" fmla="*/ 2018657 w 2018657"/>
              <a:gd name="connsiteY1" fmla="*/ 0 h 6870664"/>
              <a:gd name="connsiteX2" fmla="*/ 2018657 w 2018657"/>
              <a:gd name="connsiteY2" fmla="*/ 6870664 h 6870664"/>
              <a:gd name="connsiteX3" fmla="*/ 0 w 2018657"/>
              <a:gd name="connsiteY3" fmla="*/ 6870664 h 6870664"/>
              <a:gd name="connsiteX4" fmla="*/ 155565 w 2018657"/>
              <a:gd name="connsiteY4" fmla="*/ 6774688 h 6870664"/>
              <a:gd name="connsiteX5" fmla="*/ 1980631 w 2018657"/>
              <a:gd name="connsiteY5" fmla="*/ 312225 h 6870664"/>
              <a:gd name="connsiteX6" fmla="*/ 2004484 w 2018657"/>
              <a:gd name="connsiteY6" fmla="*/ 0 h 687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18657" h="6870664">
                <a:moveTo>
                  <a:pt x="2004484" y="0"/>
                </a:moveTo>
                <a:lnTo>
                  <a:pt x="2018657" y="0"/>
                </a:lnTo>
                <a:lnTo>
                  <a:pt x="2018657" y="6870664"/>
                </a:lnTo>
                <a:lnTo>
                  <a:pt x="0" y="6870664"/>
                </a:lnTo>
                <a:lnTo>
                  <a:pt x="155565" y="6774688"/>
                </a:lnTo>
                <a:cubicBezTo>
                  <a:pt x="1007953" y="6069582"/>
                  <a:pt x="1699475" y="3579231"/>
                  <a:pt x="1980631" y="312225"/>
                </a:cubicBezTo>
                <a:lnTo>
                  <a:pt x="200448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C8D30A5-4B3E-6F4F-BA79-CA1E34EEAC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313733" y="6155203"/>
            <a:ext cx="1404945" cy="6085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72301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pn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3B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>
            <a:extLst>
              <a:ext uri="{FF2B5EF4-FFF2-40B4-BE49-F238E27FC236}">
                <a16:creationId xmlns:a16="http://schemas.microsoft.com/office/drawing/2014/main" id="{2BA96B6A-148E-3046-BEE0-D9CC1BD533D0}"/>
              </a:ext>
            </a:extLst>
          </p:cNvPr>
          <p:cNvSpPr/>
          <p:nvPr userDrawn="1"/>
        </p:nvSpPr>
        <p:spPr>
          <a:xfrm>
            <a:off x="512171" y="-1"/>
            <a:ext cx="8631829" cy="3060077"/>
          </a:xfrm>
          <a:custGeom>
            <a:avLst/>
            <a:gdLst>
              <a:gd name="connsiteX0" fmla="*/ 0 w 9570645"/>
              <a:gd name="connsiteY0" fmla="*/ 0 h 3392897"/>
              <a:gd name="connsiteX1" fmla="*/ 9570645 w 9570645"/>
              <a:gd name="connsiteY1" fmla="*/ 0 h 3392897"/>
              <a:gd name="connsiteX2" fmla="*/ 8706778 w 9570645"/>
              <a:gd name="connsiteY2" fmla="*/ 83074 h 3392897"/>
              <a:gd name="connsiteX3" fmla="*/ 127415 w 9570645"/>
              <a:gd name="connsiteY3" fmla="*/ 3132932 h 3392897"/>
              <a:gd name="connsiteX4" fmla="*/ 0 w 9570645"/>
              <a:gd name="connsiteY4" fmla="*/ 3392897 h 3392897"/>
              <a:gd name="connsiteX5" fmla="*/ 0 w 9570645"/>
              <a:gd name="connsiteY5" fmla="*/ 0 h 3392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0645" h="3392897">
                <a:moveTo>
                  <a:pt x="0" y="0"/>
                </a:moveTo>
                <a:lnTo>
                  <a:pt x="9570645" y="0"/>
                </a:lnTo>
                <a:lnTo>
                  <a:pt x="8706778" y="83074"/>
                </a:lnTo>
                <a:cubicBezTo>
                  <a:pt x="4369604" y="552913"/>
                  <a:pt x="1063492" y="1708511"/>
                  <a:pt x="127415" y="3132932"/>
                </a:cubicBezTo>
                <a:lnTo>
                  <a:pt x="0" y="339289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20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 userDrawn="1"/>
        </p:nvSpPr>
        <p:spPr>
          <a:xfrm rot="10800000">
            <a:off x="9" y="-1"/>
            <a:ext cx="2087936" cy="6878155"/>
          </a:xfrm>
          <a:custGeom>
            <a:avLst/>
            <a:gdLst>
              <a:gd name="connsiteX0" fmla="*/ 2132070 w 2228193"/>
              <a:gd name="connsiteY0" fmla="*/ 0 h 6845864"/>
              <a:gd name="connsiteX1" fmla="*/ 2228193 w 2228193"/>
              <a:gd name="connsiteY1" fmla="*/ 0 h 6845864"/>
              <a:gd name="connsiteX2" fmla="*/ 2228193 w 2228193"/>
              <a:gd name="connsiteY2" fmla="*/ 6845864 h 6845864"/>
              <a:gd name="connsiteX3" fmla="*/ 0 w 2228193"/>
              <a:gd name="connsiteY3" fmla="*/ 6845864 h 6845864"/>
              <a:gd name="connsiteX4" fmla="*/ 163139 w 2228193"/>
              <a:gd name="connsiteY4" fmla="*/ 6755280 h 6845864"/>
              <a:gd name="connsiteX5" fmla="*/ 2130212 w 2228193"/>
              <a:gd name="connsiteY5" fmla="*/ 29715 h 6845864"/>
              <a:gd name="connsiteX6" fmla="*/ 2132070 w 2228193"/>
              <a:gd name="connsiteY6" fmla="*/ 0 h 684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28193" h="6845864">
                <a:moveTo>
                  <a:pt x="2132070" y="0"/>
                </a:moveTo>
                <a:lnTo>
                  <a:pt x="2228193" y="0"/>
                </a:lnTo>
                <a:lnTo>
                  <a:pt x="2228193" y="6845864"/>
                </a:lnTo>
                <a:lnTo>
                  <a:pt x="0" y="6845864"/>
                </a:lnTo>
                <a:lnTo>
                  <a:pt x="163139" y="6755280"/>
                </a:lnTo>
                <a:cubicBezTo>
                  <a:pt x="1116618" y="6045423"/>
                  <a:pt x="1878156" y="3418473"/>
                  <a:pt x="2130212" y="29715"/>
                </a:cubicBezTo>
                <a:lnTo>
                  <a:pt x="2132070" y="0"/>
                </a:lnTo>
                <a:close/>
              </a:path>
            </a:pathLst>
          </a:custGeom>
          <a:solidFill>
            <a:srgbClr val="00467F"/>
          </a:soli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6815" y="1957005"/>
            <a:ext cx="9715456" cy="216674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63F5BF5-9188-DA40-AC0F-D6C1035299A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850111" y="287160"/>
            <a:ext cx="2214881" cy="959339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9E5-1945-C048-B92E-331D211B2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26815" y="4691255"/>
            <a:ext cx="9715456" cy="189863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24401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89" r:id="rId1"/>
    <p:sldLayoutId id="2147484202" r:id="rId2"/>
    <p:sldLayoutId id="2147484203" r:id="rId3"/>
  </p:sldLayoutIdLst>
  <p:txStyles>
    <p:titleStyle>
      <a:lvl1pPr algn="l" defTabSz="914390" rtl="0" eaLnBrk="1" latinLnBrk="0" hangingPunct="1">
        <a:lnSpc>
          <a:spcPct val="80000"/>
        </a:lnSpc>
        <a:spcBef>
          <a:spcPct val="0"/>
        </a:spcBef>
        <a:buNone/>
        <a:defRPr sz="8800" kern="1200">
          <a:solidFill>
            <a:schemeClr val="accent2">
              <a:lumMod val="20000"/>
              <a:lumOff val="80000"/>
            </a:schemeClr>
          </a:solidFill>
          <a:latin typeface="Cambria" charset="0"/>
          <a:ea typeface="Cambria" charset="0"/>
          <a:cs typeface="Cambria" charset="0"/>
        </a:defRPr>
      </a:lvl1pPr>
    </p:titleStyle>
    <p:bodyStyle>
      <a:lvl1pPr marL="0" indent="0" algn="l" defTabSz="914390" rtl="0" eaLnBrk="1" latinLnBrk="0" hangingPunct="1">
        <a:lnSpc>
          <a:spcPct val="90000"/>
        </a:lnSpc>
        <a:spcBef>
          <a:spcPts val="1000"/>
        </a:spcBef>
        <a:buFont typeface="Arial"/>
        <a:buNone/>
        <a:defRPr sz="3600" b="0" i="0" kern="1200">
          <a:solidFill>
            <a:schemeClr val="tx2"/>
          </a:solidFill>
          <a:latin typeface="Cambria" charset="0"/>
          <a:ea typeface="Cambria" charset="0"/>
          <a:cs typeface="Cambria" charset="0"/>
        </a:defRPr>
      </a:lvl1pPr>
      <a:lvl2pPr marL="457195" indent="0" algn="l" defTabSz="914390" rtl="0" eaLnBrk="1" latinLnBrk="0" hangingPunct="1">
        <a:lnSpc>
          <a:spcPct val="90000"/>
        </a:lnSpc>
        <a:spcBef>
          <a:spcPts val="500"/>
        </a:spcBef>
        <a:buFont typeface="Arial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88" indent="-228598" algn="l" defTabSz="91439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84" indent="-228598" algn="l" defTabSz="91439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80" indent="-228598" algn="l" defTabSz="91439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75" indent="-228598" algn="l" defTabSz="91439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70" indent="-228598" algn="l" defTabSz="91439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65" indent="-228598" algn="l" defTabSz="91439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62" indent="-228598" algn="l" defTabSz="91439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5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90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7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2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7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72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68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64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B59E3C3-9F0E-5B47-9459-02ACBFB016EB}"/>
              </a:ext>
            </a:extLst>
          </p:cNvPr>
          <p:cNvSpPr/>
          <p:nvPr userDrawn="1"/>
        </p:nvSpPr>
        <p:spPr>
          <a:xfrm>
            <a:off x="0" y="6319157"/>
            <a:ext cx="12184857" cy="548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03F2E07-4019-8344-849F-ACFB3A596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790701"/>
            <a:ext cx="10515599" cy="4261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9505F17E-5F7C-6F40-B444-12740BC44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588" y="365760"/>
            <a:ext cx="11083212" cy="132588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D3421A90-9F60-7045-9D4A-778FD5C96F81}"/>
              </a:ext>
            </a:extLst>
          </p:cNvPr>
          <p:cNvSpPr/>
          <p:nvPr userDrawn="1"/>
        </p:nvSpPr>
        <p:spPr>
          <a:xfrm rot="5400000" flipV="1">
            <a:off x="8649666" y="3333640"/>
            <a:ext cx="1980742" cy="5106417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gradFill flip="none" rotWithShape="1">
            <a:gsLst>
              <a:gs pos="99000">
                <a:schemeClr val="bg2">
                  <a:lumMod val="75000"/>
                  <a:alpha val="8785"/>
                </a:schemeClr>
              </a:gs>
              <a:gs pos="0">
                <a:schemeClr val="accent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E62F5B7D-11BD-3745-8F7E-E461D9D76D57}"/>
              </a:ext>
            </a:extLst>
          </p:cNvPr>
          <p:cNvSpPr/>
          <p:nvPr userDrawn="1"/>
        </p:nvSpPr>
        <p:spPr>
          <a:xfrm rot="16200000" flipH="1">
            <a:off x="9943737" y="4625267"/>
            <a:ext cx="1453703" cy="3045315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86E701C-1EE3-3D4A-BA66-27FF8E1CF74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10662421" y="6171981"/>
            <a:ext cx="1404945" cy="6085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44197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16" r:id="rId1"/>
    <p:sldLayoutId id="2147484208" r:id="rId2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  <p:txStyles>
    <p:titleStyle>
      <a:lvl1pPr algn="l" defTabSz="91439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rgbClr val="008998"/>
          </a:solidFill>
          <a:latin typeface="Cambria" panose="02040503050406030204" pitchFamily="18" charset="0"/>
          <a:ea typeface="+mj-ea"/>
          <a:cs typeface="+mj-cs"/>
        </a:defRPr>
      </a:lvl1pPr>
    </p:titleStyle>
    <p:bodyStyle>
      <a:lvl1pPr marL="182878" indent="-182878" algn="l" defTabSz="91439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3120" kern="1200" spc="11" baseline="0">
          <a:solidFill>
            <a:schemeClr val="tx1">
              <a:lumMod val="50000"/>
              <a:lumOff val="50000"/>
            </a:schemeClr>
          </a:solidFill>
          <a:latin typeface="Cambria" panose="02040503050406030204" pitchFamily="18" charset="0"/>
          <a:ea typeface="+mn-ea"/>
          <a:cs typeface="+mn-cs"/>
        </a:defRPr>
      </a:lvl1pPr>
      <a:lvl2pPr marL="457195" indent="-18287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2400" kern="1200">
          <a:solidFill>
            <a:schemeClr val="tx1">
              <a:lumMod val="50000"/>
              <a:lumOff val="50000"/>
            </a:schemeClr>
          </a:solidFill>
          <a:latin typeface="Cambria" panose="02040503050406030204" pitchFamily="18" charset="0"/>
          <a:ea typeface="+mn-ea"/>
          <a:cs typeface="+mn-cs"/>
        </a:defRPr>
      </a:lvl2pPr>
      <a:lvl3pPr marL="731513" indent="-18287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2160" kern="1200">
          <a:solidFill>
            <a:schemeClr val="tx1">
              <a:lumMod val="50000"/>
              <a:lumOff val="50000"/>
            </a:schemeClr>
          </a:solidFill>
          <a:latin typeface="Cambria" panose="02040503050406030204" pitchFamily="18" charset="0"/>
          <a:ea typeface="+mn-ea"/>
          <a:cs typeface="+mn-cs"/>
        </a:defRPr>
      </a:lvl3pPr>
      <a:lvl4pPr marL="1005830" indent="-18287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2160" kern="1200">
          <a:solidFill>
            <a:schemeClr val="tx1">
              <a:lumMod val="50000"/>
              <a:lumOff val="50000"/>
            </a:schemeClr>
          </a:solidFill>
          <a:latin typeface="Cambria" panose="02040503050406030204" pitchFamily="18" charset="0"/>
          <a:ea typeface="+mn-ea"/>
          <a:cs typeface="+mn-cs"/>
        </a:defRPr>
      </a:lvl4pPr>
      <a:lvl5pPr marL="1280147" indent="-18287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2160" kern="1200">
          <a:solidFill>
            <a:schemeClr val="tx1">
              <a:lumMod val="50000"/>
              <a:lumOff val="50000"/>
            </a:schemeClr>
          </a:solidFill>
          <a:latin typeface="Cambria" panose="02040503050406030204" pitchFamily="18" charset="0"/>
          <a:ea typeface="+mn-ea"/>
          <a:cs typeface="+mn-cs"/>
        </a:defRPr>
      </a:lvl5pPr>
      <a:lvl6pPr marL="1599984" indent="-22859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899982" indent="-22859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199978" indent="-22859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499976" indent="-22859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5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90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7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2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7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72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68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64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3B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27561487-884E-A44E-9CF5-2ED6ECFC1A98}"/>
              </a:ext>
            </a:extLst>
          </p:cNvPr>
          <p:cNvSpPr/>
          <p:nvPr userDrawn="1"/>
        </p:nvSpPr>
        <p:spPr>
          <a:xfrm>
            <a:off x="-7683" y="394486"/>
            <a:ext cx="3318615" cy="6471192"/>
          </a:xfrm>
          <a:custGeom>
            <a:avLst/>
            <a:gdLst>
              <a:gd name="connsiteX0" fmla="*/ 3318615 w 3318615"/>
              <a:gd name="connsiteY0" fmla="*/ 0 h 6471192"/>
              <a:gd name="connsiteX1" fmla="*/ 3161544 w 3318615"/>
              <a:gd name="connsiteY1" fmla="*/ 87215 h 6471192"/>
              <a:gd name="connsiteX2" fmla="*/ 1318822 w 3318615"/>
              <a:gd name="connsiteY2" fmla="*/ 6118070 h 6471192"/>
              <a:gd name="connsiteX3" fmla="*/ 1288937 w 3318615"/>
              <a:gd name="connsiteY3" fmla="*/ 6471192 h 6471192"/>
              <a:gd name="connsiteX4" fmla="*/ 0 w 3318615"/>
              <a:gd name="connsiteY4" fmla="*/ 6471192 h 6471192"/>
              <a:gd name="connsiteX5" fmla="*/ 0 w 3318615"/>
              <a:gd name="connsiteY5" fmla="*/ 1 h 6471192"/>
              <a:gd name="connsiteX6" fmla="*/ 1257324 w 3318615"/>
              <a:gd name="connsiteY6" fmla="*/ 1 h 6471192"/>
              <a:gd name="connsiteX7" fmla="*/ 3318615 w 3318615"/>
              <a:gd name="connsiteY7" fmla="*/ 0 h 6471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18615" h="6471192">
                <a:moveTo>
                  <a:pt x="3318615" y="0"/>
                </a:moveTo>
                <a:lnTo>
                  <a:pt x="3161544" y="87215"/>
                </a:lnTo>
                <a:cubicBezTo>
                  <a:pt x="2300910" y="727950"/>
                  <a:pt x="1602700" y="3131720"/>
                  <a:pt x="1318822" y="6118070"/>
                </a:cubicBezTo>
                <a:lnTo>
                  <a:pt x="1288937" y="6471192"/>
                </a:lnTo>
                <a:lnTo>
                  <a:pt x="0" y="6471192"/>
                </a:lnTo>
                <a:lnTo>
                  <a:pt x="0" y="1"/>
                </a:lnTo>
                <a:lnTo>
                  <a:pt x="1257324" y="1"/>
                </a:lnTo>
                <a:cubicBezTo>
                  <a:pt x="1944421" y="786"/>
                  <a:pt x="2631518" y="1571"/>
                  <a:pt x="3318615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1">
                  <a:alpha val="32000"/>
                </a:schemeClr>
              </a:gs>
              <a:gs pos="42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66360" y="1502229"/>
            <a:ext cx="9003627" cy="2153784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66360" y="4038310"/>
            <a:ext cx="9003627" cy="9428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Freeform 12"/>
          <p:cNvSpPr/>
          <p:nvPr userDrawn="1"/>
        </p:nvSpPr>
        <p:spPr>
          <a:xfrm>
            <a:off x="-12698" y="5"/>
            <a:ext cx="6527799" cy="2039519"/>
          </a:xfrm>
          <a:custGeom>
            <a:avLst/>
            <a:gdLst>
              <a:gd name="connsiteX0" fmla="*/ 0 w 6504497"/>
              <a:gd name="connsiteY0" fmla="*/ 0 h 2032239"/>
              <a:gd name="connsiteX1" fmla="*/ 6504497 w 6504497"/>
              <a:gd name="connsiteY1" fmla="*/ 0 h 2032239"/>
              <a:gd name="connsiteX2" fmla="*/ 6504497 w 6504497"/>
              <a:gd name="connsiteY2" fmla="*/ 6484 h 2032239"/>
              <a:gd name="connsiteX3" fmla="*/ 6476264 w 6504497"/>
              <a:gd name="connsiteY3" fmla="*/ 8249 h 2032239"/>
              <a:gd name="connsiteX4" fmla="*/ 86067 w 6504497"/>
              <a:gd name="connsiteY4" fmla="*/ 1877235 h 2032239"/>
              <a:gd name="connsiteX5" fmla="*/ 0 w 6504497"/>
              <a:gd name="connsiteY5" fmla="*/ 2032239 h 2032239"/>
              <a:gd name="connsiteX6" fmla="*/ 0 w 6504497"/>
              <a:gd name="connsiteY6" fmla="*/ 0 h 2032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04497" h="2032239">
                <a:moveTo>
                  <a:pt x="0" y="0"/>
                </a:moveTo>
                <a:lnTo>
                  <a:pt x="6504497" y="0"/>
                </a:lnTo>
                <a:lnTo>
                  <a:pt x="6504497" y="6484"/>
                </a:lnTo>
                <a:lnTo>
                  <a:pt x="6476264" y="8249"/>
                </a:lnTo>
                <a:cubicBezTo>
                  <a:pt x="3256485" y="247737"/>
                  <a:pt x="760527" y="971301"/>
                  <a:pt x="86067" y="1877235"/>
                </a:cubicBezTo>
                <a:lnTo>
                  <a:pt x="0" y="2032239"/>
                </a:lnTo>
                <a:lnTo>
                  <a:pt x="0" y="0"/>
                </a:lnTo>
                <a:close/>
              </a:path>
            </a:pathLst>
          </a:custGeom>
          <a:solidFill>
            <a:srgbClr val="0046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536175" y="758265"/>
            <a:ext cx="1091189" cy="1554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838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4" r:id="rId1"/>
    <p:sldLayoutId id="2147484193" r:id="rId2"/>
    <p:sldLayoutId id="2147484206" r:id="rId3"/>
  </p:sldLayoutIdLst>
  <p:txStyles>
    <p:titleStyle>
      <a:lvl1pPr algn="l" defTabSz="914390" rtl="0" eaLnBrk="1" latinLnBrk="0" hangingPunct="1">
        <a:lnSpc>
          <a:spcPct val="80000"/>
        </a:lnSpc>
        <a:spcBef>
          <a:spcPct val="0"/>
        </a:spcBef>
        <a:buNone/>
        <a:defRPr sz="8800" kern="1200">
          <a:solidFill>
            <a:schemeClr val="accent1">
              <a:lumMod val="20000"/>
              <a:lumOff val="80000"/>
            </a:schemeClr>
          </a:solidFill>
          <a:latin typeface="Cambria" charset="0"/>
          <a:ea typeface="Cambria" charset="0"/>
          <a:cs typeface="Cambria" charset="0"/>
        </a:defRPr>
      </a:lvl1pPr>
    </p:titleStyle>
    <p:bodyStyle>
      <a:lvl1pPr marL="0" indent="0" algn="l" defTabSz="914390" rtl="0" eaLnBrk="1" latinLnBrk="0" hangingPunct="1">
        <a:lnSpc>
          <a:spcPct val="90000"/>
        </a:lnSpc>
        <a:spcBef>
          <a:spcPts val="1000"/>
        </a:spcBef>
        <a:buFont typeface="Arial"/>
        <a:buNone/>
        <a:defRPr sz="3600" b="0" i="0" kern="1200">
          <a:solidFill>
            <a:schemeClr val="tx2"/>
          </a:solidFill>
          <a:latin typeface="Cambria" charset="0"/>
          <a:ea typeface="Cambria" charset="0"/>
          <a:cs typeface="Cambria" charset="0"/>
        </a:defRPr>
      </a:lvl1pPr>
      <a:lvl2pPr marL="685793" indent="-228598" algn="l" defTabSz="91439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88" indent="-228598" algn="l" defTabSz="91439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84" indent="-228598" algn="l" defTabSz="91439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80" indent="-228598" algn="l" defTabSz="91439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75" indent="-228598" algn="l" defTabSz="91439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70" indent="-228598" algn="l" defTabSz="91439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65" indent="-228598" algn="l" defTabSz="91439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62" indent="-228598" algn="l" defTabSz="91439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5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90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7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2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7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72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68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64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03F2E07-4019-8344-849F-ACFB3A596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790701"/>
            <a:ext cx="9221907" cy="4261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9505F17E-5F7C-6F40-B444-12740BC44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588" y="365760"/>
            <a:ext cx="11083212" cy="132588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6262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92" r:id="rId1"/>
    <p:sldLayoutId id="2147484205" r:id="rId2"/>
    <p:sldLayoutId id="2147484218" r:id="rId3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  <p:txStyles>
    <p:titleStyle>
      <a:lvl1pPr algn="l" defTabSz="91439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rgbClr val="008998"/>
          </a:solidFill>
          <a:latin typeface="Cambria" panose="02040503050406030204" pitchFamily="18" charset="0"/>
          <a:ea typeface="+mj-ea"/>
          <a:cs typeface="+mj-cs"/>
        </a:defRPr>
      </a:lvl1pPr>
    </p:titleStyle>
    <p:bodyStyle>
      <a:lvl1pPr marL="182878" indent="-182878" algn="l" defTabSz="91439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3120" kern="1200" spc="11" baseline="0">
          <a:solidFill>
            <a:schemeClr val="tx1">
              <a:lumMod val="50000"/>
              <a:lumOff val="50000"/>
            </a:schemeClr>
          </a:solidFill>
          <a:latin typeface="Cambria" panose="02040503050406030204" pitchFamily="18" charset="0"/>
          <a:ea typeface="+mn-ea"/>
          <a:cs typeface="+mn-cs"/>
        </a:defRPr>
      </a:lvl1pPr>
      <a:lvl2pPr marL="457195" indent="-18287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2400" kern="1200">
          <a:solidFill>
            <a:schemeClr val="tx1">
              <a:lumMod val="50000"/>
              <a:lumOff val="50000"/>
            </a:schemeClr>
          </a:solidFill>
          <a:latin typeface="Cambria" panose="02040503050406030204" pitchFamily="18" charset="0"/>
          <a:ea typeface="+mn-ea"/>
          <a:cs typeface="+mn-cs"/>
        </a:defRPr>
      </a:lvl2pPr>
      <a:lvl3pPr marL="731513" indent="-18287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2160" kern="1200">
          <a:solidFill>
            <a:schemeClr val="tx1">
              <a:lumMod val="50000"/>
              <a:lumOff val="50000"/>
            </a:schemeClr>
          </a:solidFill>
          <a:latin typeface="Cambria" panose="02040503050406030204" pitchFamily="18" charset="0"/>
          <a:ea typeface="+mn-ea"/>
          <a:cs typeface="+mn-cs"/>
        </a:defRPr>
      </a:lvl3pPr>
      <a:lvl4pPr marL="1005830" indent="-18287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2160" kern="1200">
          <a:solidFill>
            <a:schemeClr val="tx1">
              <a:lumMod val="50000"/>
              <a:lumOff val="50000"/>
            </a:schemeClr>
          </a:solidFill>
          <a:latin typeface="Cambria" panose="02040503050406030204" pitchFamily="18" charset="0"/>
          <a:ea typeface="+mn-ea"/>
          <a:cs typeface="+mn-cs"/>
        </a:defRPr>
      </a:lvl4pPr>
      <a:lvl5pPr marL="1280147" indent="-18287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2160" kern="1200">
          <a:solidFill>
            <a:schemeClr val="tx1">
              <a:lumMod val="50000"/>
              <a:lumOff val="50000"/>
            </a:schemeClr>
          </a:solidFill>
          <a:latin typeface="Cambria" panose="02040503050406030204" pitchFamily="18" charset="0"/>
          <a:ea typeface="+mn-ea"/>
          <a:cs typeface="+mn-cs"/>
        </a:defRPr>
      </a:lvl5pPr>
      <a:lvl6pPr marL="1599984" indent="-22859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899982" indent="-22859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199978" indent="-22859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499976" indent="-22859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5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90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7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2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7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72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68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64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03F2E07-4019-8344-849F-ACFB3A596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790701"/>
            <a:ext cx="9221907" cy="4261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9505F17E-5F7C-6F40-B444-12740BC44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588" y="365760"/>
            <a:ext cx="11083212" cy="132588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9964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23" r:id="rId1"/>
    <p:sldLayoutId id="2147484224" r:id="rId2"/>
    <p:sldLayoutId id="2147484225" r:id="rId3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  <p:txStyles>
    <p:titleStyle>
      <a:lvl1pPr algn="l" defTabSz="91439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rgbClr val="008998"/>
          </a:solidFill>
          <a:latin typeface="Cambria" panose="02040503050406030204" pitchFamily="18" charset="0"/>
          <a:ea typeface="+mj-ea"/>
          <a:cs typeface="+mj-cs"/>
        </a:defRPr>
      </a:lvl1pPr>
    </p:titleStyle>
    <p:bodyStyle>
      <a:lvl1pPr marL="182878" indent="-182878" algn="l" defTabSz="91439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3120" kern="1200" spc="11" baseline="0">
          <a:solidFill>
            <a:schemeClr val="tx1">
              <a:lumMod val="50000"/>
              <a:lumOff val="50000"/>
            </a:schemeClr>
          </a:solidFill>
          <a:latin typeface="Cambria" panose="02040503050406030204" pitchFamily="18" charset="0"/>
          <a:ea typeface="+mn-ea"/>
          <a:cs typeface="+mn-cs"/>
        </a:defRPr>
      </a:lvl1pPr>
      <a:lvl2pPr marL="457195" indent="-18287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2400" kern="1200">
          <a:solidFill>
            <a:schemeClr val="tx1">
              <a:lumMod val="50000"/>
              <a:lumOff val="50000"/>
            </a:schemeClr>
          </a:solidFill>
          <a:latin typeface="Cambria" panose="02040503050406030204" pitchFamily="18" charset="0"/>
          <a:ea typeface="+mn-ea"/>
          <a:cs typeface="+mn-cs"/>
        </a:defRPr>
      </a:lvl2pPr>
      <a:lvl3pPr marL="731513" indent="-18287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2160" kern="1200">
          <a:solidFill>
            <a:schemeClr val="tx1">
              <a:lumMod val="50000"/>
              <a:lumOff val="50000"/>
            </a:schemeClr>
          </a:solidFill>
          <a:latin typeface="Cambria" panose="02040503050406030204" pitchFamily="18" charset="0"/>
          <a:ea typeface="+mn-ea"/>
          <a:cs typeface="+mn-cs"/>
        </a:defRPr>
      </a:lvl3pPr>
      <a:lvl4pPr marL="1005830" indent="-18287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2160" kern="1200">
          <a:solidFill>
            <a:schemeClr val="tx1">
              <a:lumMod val="50000"/>
              <a:lumOff val="50000"/>
            </a:schemeClr>
          </a:solidFill>
          <a:latin typeface="Cambria" panose="02040503050406030204" pitchFamily="18" charset="0"/>
          <a:ea typeface="+mn-ea"/>
          <a:cs typeface="+mn-cs"/>
        </a:defRPr>
      </a:lvl4pPr>
      <a:lvl5pPr marL="1280147" indent="-18287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2160" kern="1200">
          <a:solidFill>
            <a:schemeClr val="tx1">
              <a:lumMod val="50000"/>
              <a:lumOff val="50000"/>
            </a:schemeClr>
          </a:solidFill>
          <a:latin typeface="Cambria" panose="02040503050406030204" pitchFamily="18" charset="0"/>
          <a:ea typeface="+mn-ea"/>
          <a:cs typeface="+mn-cs"/>
        </a:defRPr>
      </a:lvl5pPr>
      <a:lvl6pPr marL="1599984" indent="-22859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899982" indent="-22859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199978" indent="-22859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499976" indent="-228598" algn="l" defTabSz="91439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5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90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7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2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7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72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68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64" algn="l" defTabSz="91439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3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9.png"/><Relationship Id="rId7" Type="http://schemas.openxmlformats.org/officeDocument/2006/relationships/image" Target="../media/image2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.png"/><Relationship Id="rId5" Type="http://schemas.openxmlformats.org/officeDocument/2006/relationships/image" Target="../media/image13.jpe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6815" y="1778801"/>
            <a:ext cx="10053102" cy="2215991"/>
          </a:xfrm>
        </p:spPr>
        <p:txBody>
          <a:bodyPr/>
          <a:lstStyle/>
          <a:p>
            <a:r>
              <a:rPr lang="en-US" sz="6000" dirty="0" smtClean="0"/>
              <a:t>Age-Length Keys</a:t>
            </a:r>
            <a:br>
              <a:rPr lang="en-US" sz="6000" dirty="0" smtClean="0"/>
            </a:br>
            <a:r>
              <a:rPr lang="en-US" sz="6000" dirty="0" smtClean="0"/>
              <a:t>From Theory to Practice</a:t>
            </a:r>
            <a:br>
              <a:rPr lang="en-US" sz="6000" dirty="0" smtClean="0"/>
            </a:b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/>
            <a:r>
              <a:rPr lang="en-US" dirty="0" smtClean="0"/>
              <a:t>Lisa Ailloud, PhD </a:t>
            </a:r>
          </a:p>
          <a:p>
            <a:pPr algn="r"/>
            <a:r>
              <a:rPr lang="en-US" sz="2200" dirty="0" smtClean="0"/>
              <a:t>lisa.ailloud@noaa.gov</a:t>
            </a:r>
          </a:p>
          <a:p>
            <a:pPr algn="r"/>
            <a:r>
              <a:rPr lang="en-US" sz="2200" dirty="0" smtClean="0"/>
              <a:t>Southeast Fisheries Science </a:t>
            </a:r>
            <a:r>
              <a:rPr lang="en-US" sz="2200" dirty="0" smtClean="0"/>
              <a:t>Center</a:t>
            </a:r>
          </a:p>
          <a:p>
            <a:pPr algn="r"/>
            <a:r>
              <a:rPr lang="en-US" sz="2200" dirty="0" smtClean="0"/>
              <a:t>Miami</a:t>
            </a:r>
            <a:r>
              <a:rPr lang="en-US" sz="2200" dirty="0" smtClean="0"/>
              <a:t>, FL ◦ </a:t>
            </a:r>
            <a:r>
              <a:rPr lang="en-US" sz="2200" dirty="0" smtClean="0"/>
              <a:t>USA</a:t>
            </a:r>
          </a:p>
          <a:p>
            <a:pPr algn="r"/>
            <a:endParaRPr lang="en-US" dirty="0"/>
          </a:p>
          <a:p>
            <a:pPr algn="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926815" y="3440794"/>
            <a:ext cx="764632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 smtClean="0">
                <a:solidFill>
                  <a:schemeClr val="bg2">
                    <a:lumMod val="75000"/>
                  </a:schemeClr>
                </a:solidFill>
              </a:rPr>
              <a:t>2023 TESA best practices in ageing workshop</a:t>
            </a:r>
            <a:endParaRPr lang="en-US" sz="30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44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270001"/>
            <a:ext cx="7310119" cy="4781972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Gaps in Data</a:t>
            </a:r>
          </a:p>
          <a:p>
            <a:pPr lvl="1"/>
            <a:r>
              <a:rPr lang="en-US" dirty="0"/>
              <a:t>Inverse ALK </a:t>
            </a:r>
            <a:r>
              <a:rPr lang="en-US" dirty="0" smtClean="0"/>
              <a:t>: P(</a:t>
            </a:r>
            <a:r>
              <a:rPr lang="en-US" dirty="0" err="1" smtClean="0"/>
              <a:t>length|age</a:t>
            </a:r>
            <a:r>
              <a:rPr lang="en-US" dirty="0" smtClean="0"/>
              <a:t>)</a:t>
            </a:r>
          </a:p>
          <a:p>
            <a:pPr marL="274317" lvl="1" indent="0">
              <a:buNone/>
            </a:pPr>
            <a:r>
              <a:rPr lang="en-US" sz="1700" dirty="0" smtClean="0">
                <a:solidFill>
                  <a:schemeClr val="bg2">
                    <a:lumMod val="75000"/>
                  </a:schemeClr>
                </a:solidFill>
              </a:rPr>
              <a:t>Clark</a:t>
            </a:r>
            <a:r>
              <a:rPr lang="en-US" sz="1700" dirty="0">
                <a:solidFill>
                  <a:schemeClr val="bg2">
                    <a:lumMod val="75000"/>
                  </a:schemeClr>
                </a:solidFill>
              </a:rPr>
              <a:t>, 1981; </a:t>
            </a:r>
            <a:r>
              <a:rPr lang="en-US" sz="1700" dirty="0" err="1">
                <a:solidFill>
                  <a:schemeClr val="bg2">
                    <a:lumMod val="75000"/>
                  </a:schemeClr>
                </a:solidFill>
              </a:rPr>
              <a:t>Bartoo</a:t>
            </a:r>
            <a:r>
              <a:rPr lang="en-US" sz="1700" dirty="0">
                <a:solidFill>
                  <a:schemeClr val="bg2">
                    <a:lumMod val="75000"/>
                  </a:schemeClr>
                </a:solidFill>
              </a:rPr>
              <a:t> and Parker, 1983; </a:t>
            </a:r>
            <a:r>
              <a:rPr lang="en-US" sz="1700" dirty="0" err="1">
                <a:solidFill>
                  <a:schemeClr val="bg2">
                    <a:lumMod val="75000"/>
                  </a:schemeClr>
                </a:solidFill>
              </a:rPr>
              <a:t>Hoenig</a:t>
            </a:r>
            <a:r>
              <a:rPr lang="en-US" sz="1700" dirty="0">
                <a:solidFill>
                  <a:schemeClr val="bg2">
                    <a:lumMod val="75000"/>
                  </a:schemeClr>
                </a:solidFill>
              </a:rPr>
              <a:t> and </a:t>
            </a:r>
            <a:r>
              <a:rPr lang="en-US" sz="1700" dirty="0" err="1">
                <a:solidFill>
                  <a:schemeClr val="bg2">
                    <a:lumMod val="75000"/>
                  </a:schemeClr>
                </a:solidFill>
              </a:rPr>
              <a:t>Heisey</a:t>
            </a:r>
            <a:r>
              <a:rPr lang="en-US" sz="1700" dirty="0">
                <a:solidFill>
                  <a:schemeClr val="bg2">
                    <a:lumMod val="75000"/>
                  </a:schemeClr>
                </a:solidFill>
              </a:rPr>
              <a:t> 1987; </a:t>
            </a:r>
            <a:endParaRPr lang="en-US" sz="1700" dirty="0" smtClean="0">
              <a:solidFill>
                <a:schemeClr val="bg2">
                  <a:lumMod val="75000"/>
                </a:schemeClr>
              </a:solidFill>
            </a:endParaRPr>
          </a:p>
          <a:p>
            <a:pPr marL="274317" lvl="1" indent="0">
              <a:buNone/>
            </a:pPr>
            <a:r>
              <a:rPr lang="en-US" sz="1700" dirty="0" smtClean="0">
                <a:solidFill>
                  <a:schemeClr val="bg2">
                    <a:lumMod val="75000"/>
                  </a:schemeClr>
                </a:solidFill>
              </a:rPr>
              <a:t>Kimura </a:t>
            </a:r>
            <a:r>
              <a:rPr lang="en-US" sz="1700" dirty="0">
                <a:solidFill>
                  <a:schemeClr val="bg2">
                    <a:lumMod val="75000"/>
                  </a:schemeClr>
                </a:solidFill>
              </a:rPr>
              <a:t>and </a:t>
            </a:r>
            <a:r>
              <a:rPr lang="en-US" sz="1700" dirty="0" err="1">
                <a:solidFill>
                  <a:schemeClr val="bg2">
                    <a:lumMod val="75000"/>
                  </a:schemeClr>
                </a:solidFill>
              </a:rPr>
              <a:t>Chikuni</a:t>
            </a:r>
            <a:r>
              <a:rPr lang="en-US" sz="1700" dirty="0">
                <a:solidFill>
                  <a:schemeClr val="bg2">
                    <a:lumMod val="75000"/>
                  </a:schemeClr>
                </a:solidFill>
              </a:rPr>
              <a:t>, </a:t>
            </a:r>
            <a:r>
              <a:rPr lang="en-US" sz="1700" dirty="0" smtClean="0">
                <a:solidFill>
                  <a:schemeClr val="bg2">
                    <a:lumMod val="75000"/>
                  </a:schemeClr>
                </a:solidFill>
              </a:rPr>
              <a:t>1987 – see </a:t>
            </a:r>
            <a:r>
              <a:rPr lang="en-US" sz="1700" dirty="0">
                <a:solidFill>
                  <a:schemeClr val="bg2">
                    <a:lumMod val="75000"/>
                  </a:schemeClr>
                </a:solidFill>
              </a:rPr>
              <a:t>Ailloud </a:t>
            </a:r>
            <a:r>
              <a:rPr lang="en-US" sz="1700" dirty="0" smtClean="0">
                <a:solidFill>
                  <a:schemeClr val="bg2">
                    <a:lumMod val="75000"/>
                  </a:schemeClr>
                </a:solidFill>
              </a:rPr>
              <a:t>&amp; </a:t>
            </a:r>
            <a:r>
              <a:rPr lang="en-US" sz="1700" dirty="0" err="1" smtClean="0">
                <a:solidFill>
                  <a:schemeClr val="bg2">
                    <a:lumMod val="75000"/>
                  </a:schemeClr>
                </a:solidFill>
              </a:rPr>
              <a:t>Hoenig</a:t>
            </a:r>
            <a:r>
              <a:rPr lang="en-US" sz="1700" dirty="0" smtClean="0">
                <a:solidFill>
                  <a:schemeClr val="bg2">
                    <a:lumMod val="75000"/>
                  </a:schemeClr>
                </a:solidFill>
              </a:rPr>
              <a:t> 2019</a:t>
            </a:r>
          </a:p>
          <a:p>
            <a:pPr lvl="1"/>
            <a:r>
              <a:rPr lang="en-US" dirty="0" smtClean="0"/>
              <a:t>Combined </a:t>
            </a:r>
            <a:r>
              <a:rPr lang="en-US" dirty="0"/>
              <a:t>forward-inverse </a:t>
            </a:r>
            <a:r>
              <a:rPr lang="en-US" dirty="0" smtClean="0"/>
              <a:t>ALK</a:t>
            </a:r>
          </a:p>
          <a:p>
            <a:pPr marL="274317" lvl="1" indent="0">
              <a:buNone/>
            </a:pPr>
            <a:r>
              <a:rPr lang="en-US" sz="1700" dirty="0" err="1" smtClean="0">
                <a:solidFill>
                  <a:schemeClr val="bg2">
                    <a:lumMod val="75000"/>
                  </a:schemeClr>
                </a:solidFill>
              </a:rPr>
              <a:t>Hoenig</a:t>
            </a:r>
            <a:r>
              <a:rPr lang="en-US" sz="1700" dirty="0" smtClean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700" dirty="0">
                <a:solidFill>
                  <a:schemeClr val="bg2">
                    <a:lumMod val="75000"/>
                  </a:schemeClr>
                </a:solidFill>
              </a:rPr>
              <a:t>et al., </a:t>
            </a:r>
            <a:r>
              <a:rPr lang="en-US" sz="1700" dirty="0" smtClean="0">
                <a:solidFill>
                  <a:schemeClr val="bg2">
                    <a:lumMod val="75000"/>
                  </a:schemeClr>
                </a:solidFill>
              </a:rPr>
              <a:t>2002 – see </a:t>
            </a:r>
            <a:r>
              <a:rPr lang="en-US" sz="1700" dirty="0">
                <a:solidFill>
                  <a:schemeClr val="bg2">
                    <a:lumMod val="75000"/>
                  </a:schemeClr>
                </a:solidFill>
              </a:rPr>
              <a:t>Ailloud &amp; </a:t>
            </a:r>
            <a:r>
              <a:rPr lang="en-US" sz="1700" dirty="0" err="1" smtClean="0">
                <a:solidFill>
                  <a:schemeClr val="bg2">
                    <a:lumMod val="75000"/>
                  </a:schemeClr>
                </a:solidFill>
              </a:rPr>
              <a:t>Hoenig</a:t>
            </a:r>
            <a:r>
              <a:rPr lang="en-US" sz="1700" dirty="0" smtClean="0">
                <a:solidFill>
                  <a:schemeClr val="bg2">
                    <a:lumMod val="75000"/>
                  </a:schemeClr>
                </a:solidFill>
              </a:rPr>
              <a:t> 2019</a:t>
            </a:r>
          </a:p>
          <a:p>
            <a:pPr lvl="1"/>
            <a:r>
              <a:rPr lang="en-US" dirty="0"/>
              <a:t>Continuation Ratio Logits (CRLs) &amp; </a:t>
            </a:r>
            <a:r>
              <a:rPr lang="en-US" dirty="0" smtClean="0"/>
              <a:t>GAMs</a:t>
            </a:r>
          </a:p>
          <a:p>
            <a:pPr marL="274317" lvl="1" indent="0">
              <a:buNone/>
            </a:pPr>
            <a:r>
              <a:rPr lang="en-US" sz="1500" dirty="0" err="1" smtClean="0">
                <a:solidFill>
                  <a:schemeClr val="bg2">
                    <a:lumMod val="75000"/>
                  </a:schemeClr>
                </a:solidFill>
              </a:rPr>
              <a:t>Stari</a:t>
            </a:r>
            <a:r>
              <a:rPr lang="en-US" sz="1500" dirty="0" smtClean="0">
                <a:solidFill>
                  <a:schemeClr val="bg2">
                    <a:lumMod val="75000"/>
                  </a:schemeClr>
                </a:solidFill>
              </a:rPr>
              <a:t> et </a:t>
            </a:r>
            <a:r>
              <a:rPr lang="en-US" sz="1500" dirty="0">
                <a:solidFill>
                  <a:schemeClr val="bg2">
                    <a:lumMod val="75000"/>
                  </a:schemeClr>
                </a:solidFill>
              </a:rPr>
              <a:t>al </a:t>
            </a:r>
            <a:r>
              <a:rPr lang="en-US" sz="1500" dirty="0" smtClean="0">
                <a:solidFill>
                  <a:schemeClr val="bg2">
                    <a:lumMod val="75000"/>
                  </a:schemeClr>
                </a:solidFill>
              </a:rPr>
              <a:t>2010, Berg </a:t>
            </a:r>
            <a:r>
              <a:rPr lang="en-US" sz="1500" dirty="0">
                <a:solidFill>
                  <a:schemeClr val="bg2">
                    <a:lumMod val="75000"/>
                  </a:schemeClr>
                </a:solidFill>
              </a:rPr>
              <a:t>and </a:t>
            </a:r>
            <a:r>
              <a:rPr lang="en-US" sz="1500" dirty="0" err="1">
                <a:solidFill>
                  <a:schemeClr val="bg2">
                    <a:lumMod val="75000"/>
                  </a:schemeClr>
                </a:solidFill>
              </a:rPr>
              <a:t>Kristensen</a:t>
            </a:r>
            <a:r>
              <a:rPr lang="en-US" sz="1500" dirty="0">
                <a:solidFill>
                  <a:schemeClr val="bg2">
                    <a:lumMod val="75000"/>
                  </a:schemeClr>
                </a:solidFill>
              </a:rPr>
              <a:t> 2012 </a:t>
            </a:r>
          </a:p>
          <a:p>
            <a:r>
              <a:rPr lang="en-US" dirty="0" smtClean="0"/>
              <a:t>Spatial differences in vital rates</a:t>
            </a:r>
          </a:p>
          <a:p>
            <a:pPr lvl="1"/>
            <a:r>
              <a:rPr lang="en-US" dirty="0" smtClean="0"/>
              <a:t>Sampling design (stratification?)</a:t>
            </a:r>
          </a:p>
          <a:p>
            <a:pPr lvl="1"/>
            <a:r>
              <a:rPr lang="en-US" dirty="0" smtClean="0"/>
              <a:t>Model solutions</a:t>
            </a:r>
          </a:p>
          <a:p>
            <a:pPr marL="274317" lvl="1" indent="0">
              <a:buNone/>
            </a:pPr>
            <a:r>
              <a:rPr lang="en-US" sz="1500" dirty="0" smtClean="0">
                <a:solidFill>
                  <a:schemeClr val="bg2">
                    <a:lumMod val="75000"/>
                  </a:schemeClr>
                </a:solidFill>
              </a:rPr>
              <a:t>Berg and </a:t>
            </a:r>
            <a:r>
              <a:rPr lang="en-US" sz="1500" dirty="0" err="1" smtClean="0">
                <a:solidFill>
                  <a:schemeClr val="bg2">
                    <a:lumMod val="75000"/>
                  </a:schemeClr>
                </a:solidFill>
              </a:rPr>
              <a:t>Kristensen</a:t>
            </a:r>
            <a:r>
              <a:rPr lang="en-US" sz="1500" dirty="0" smtClean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500" dirty="0" smtClean="0">
                <a:solidFill>
                  <a:schemeClr val="bg2">
                    <a:lumMod val="75000"/>
                  </a:schemeClr>
                </a:solidFill>
              </a:rPr>
              <a:t>2012, </a:t>
            </a:r>
            <a:r>
              <a:rPr lang="en-US" sz="1500" dirty="0" err="1" smtClean="0">
                <a:solidFill>
                  <a:schemeClr val="bg2">
                    <a:lumMod val="75000"/>
                  </a:schemeClr>
                </a:solidFill>
              </a:rPr>
              <a:t>Babyn</a:t>
            </a:r>
            <a:r>
              <a:rPr lang="en-US" sz="1500" dirty="0" smtClean="0">
                <a:solidFill>
                  <a:schemeClr val="bg2">
                    <a:lumMod val="75000"/>
                  </a:schemeClr>
                </a:solidFill>
              </a:rPr>
              <a:t> et al. 2021 </a:t>
            </a:r>
            <a:endParaRPr lang="en-US" sz="1500" dirty="0" smtClean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US" dirty="0" smtClean="0"/>
              <a:t>Unsure if you are violating assumptions?</a:t>
            </a:r>
          </a:p>
          <a:p>
            <a:pPr lvl="1"/>
            <a:r>
              <a:rPr lang="en-US" dirty="0" smtClean="0"/>
              <a:t>Test for differences between ALKs</a:t>
            </a:r>
          </a:p>
          <a:p>
            <a:pPr marL="274317" lvl="1" indent="0">
              <a:buNone/>
            </a:pPr>
            <a:r>
              <a:rPr lang="en-US" sz="1400" dirty="0" err="1" smtClean="0">
                <a:solidFill>
                  <a:schemeClr val="bg2">
                    <a:lumMod val="75000"/>
                  </a:schemeClr>
                </a:solidFill>
              </a:rPr>
              <a:t>Gerritsen</a:t>
            </a: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et al. </a:t>
            </a: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</a:rPr>
              <a:t>2006; </a:t>
            </a:r>
            <a:r>
              <a:rPr lang="en-US" sz="1400" dirty="0" err="1" smtClean="0">
                <a:solidFill>
                  <a:schemeClr val="bg2">
                    <a:lumMod val="75000"/>
                  </a:schemeClr>
                </a:solidFill>
              </a:rPr>
              <a:t>Stari</a:t>
            </a: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et al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2010, Berg and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Kristensen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 2012 </a:t>
            </a:r>
            <a:endParaRPr lang="en-US" sz="1400" dirty="0" smtClean="0">
              <a:solidFill>
                <a:schemeClr val="bg2">
                  <a:lumMod val="75000"/>
                </a:schemeClr>
              </a:solidFill>
            </a:endParaRPr>
          </a:p>
          <a:p>
            <a:pPr lvl="1"/>
            <a:endParaRPr lang="en-US" dirty="0" smtClean="0"/>
          </a:p>
        </p:txBody>
      </p:sp>
      <p:sp>
        <p:nvSpPr>
          <p:cNvPr id="9" name="Rectangle 8"/>
          <p:cNvSpPr/>
          <p:nvPr/>
        </p:nvSpPr>
        <p:spPr>
          <a:xfrm>
            <a:off x="1704413" y="0"/>
            <a:ext cx="87831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75000"/>
                  </a:schemeClr>
                </a:solidFill>
              </a:rPr>
              <a:t>Assumptions, Limitations and Potential Solutions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5233" y="971241"/>
            <a:ext cx="3115884" cy="4572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062666" y="5543241"/>
            <a:ext cx="1917576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74317" lvl="1" indent="0">
              <a:buNone/>
            </a:pPr>
            <a:r>
              <a:rPr lang="en-US" sz="1500" dirty="0" err="1">
                <a:solidFill>
                  <a:schemeClr val="bg2">
                    <a:lumMod val="75000"/>
                  </a:schemeClr>
                </a:solidFill>
              </a:rPr>
              <a:t>Babyn</a:t>
            </a:r>
            <a:r>
              <a:rPr lang="en-US" sz="1500" dirty="0">
                <a:solidFill>
                  <a:schemeClr val="bg2">
                    <a:lumMod val="75000"/>
                  </a:schemeClr>
                </a:solidFill>
              </a:rPr>
              <a:t> et al. 2021 </a:t>
            </a:r>
          </a:p>
        </p:txBody>
      </p:sp>
    </p:spTree>
    <p:extLst>
      <p:ext uri="{BB962C8B-B14F-4D97-AF65-F5344CB8AC3E}">
        <p14:creationId xmlns:p14="http://schemas.microsoft.com/office/powerpoint/2010/main" val="4110798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10605" y="1098905"/>
            <a:ext cx="4814595" cy="4261271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Subsampling scheme</a:t>
            </a:r>
          </a:p>
          <a:p>
            <a:pPr lvl="1"/>
            <a:r>
              <a:rPr lang="en-US" dirty="0" smtClean="0"/>
              <a:t>Proportional </a:t>
            </a:r>
            <a:r>
              <a:rPr lang="en-US" dirty="0"/>
              <a:t>subsampling</a:t>
            </a:r>
            <a:endParaRPr lang="en-US" dirty="0" smtClean="0"/>
          </a:p>
          <a:p>
            <a:pPr lvl="1"/>
            <a:r>
              <a:rPr lang="en-US" dirty="0"/>
              <a:t>F</a:t>
            </a:r>
            <a:r>
              <a:rPr lang="en-US" dirty="0" smtClean="0"/>
              <a:t>ixed subsampling </a:t>
            </a:r>
            <a:endParaRPr lang="en-US" dirty="0" smtClean="0"/>
          </a:p>
          <a:p>
            <a:pPr marL="274317" lvl="1" indent="0">
              <a:buNone/>
            </a:pPr>
            <a:r>
              <a:rPr lang="en-US" sz="1500" dirty="0" smtClean="0">
                <a:solidFill>
                  <a:schemeClr val="bg2">
                    <a:lumMod val="75000"/>
                  </a:schemeClr>
                </a:solidFill>
              </a:rPr>
              <a:t>Kimura </a:t>
            </a:r>
            <a:r>
              <a:rPr lang="en-US" sz="1500" dirty="0" smtClean="0">
                <a:solidFill>
                  <a:schemeClr val="bg2">
                    <a:lumMod val="75000"/>
                  </a:schemeClr>
                </a:solidFill>
              </a:rPr>
              <a:t>(1977), Lai (1987</a:t>
            </a:r>
            <a:r>
              <a:rPr lang="en-US" sz="1500" dirty="0" smtClean="0">
                <a:solidFill>
                  <a:schemeClr val="bg2">
                    <a:lumMod val="75000"/>
                  </a:schemeClr>
                </a:solidFill>
              </a:rPr>
              <a:t>), Tanaka (1953) </a:t>
            </a:r>
            <a:endParaRPr lang="en-US" sz="1500" dirty="0" smtClean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US" dirty="0" smtClean="0"/>
              <a:t>Goal?</a:t>
            </a:r>
          </a:p>
          <a:p>
            <a:pPr lvl="1"/>
            <a:r>
              <a:rPr lang="en-US" dirty="0" smtClean="0"/>
              <a:t>Minimize total variance? Variance in the larger length categories? </a:t>
            </a:r>
            <a:r>
              <a:rPr lang="en-US" dirty="0"/>
              <a:t>Costs? </a:t>
            </a:r>
            <a:endParaRPr lang="en-US" dirty="0" smtClean="0"/>
          </a:p>
          <a:p>
            <a:pPr marL="274317" lvl="1" indent="0">
              <a:buNone/>
            </a:pPr>
            <a:r>
              <a:rPr lang="en-US" sz="1600" dirty="0">
                <a:solidFill>
                  <a:schemeClr val="bg2">
                    <a:lumMod val="75000"/>
                  </a:schemeClr>
                </a:solidFill>
              </a:rPr>
              <a:t>Lai (1987), Tanaka (1953</a:t>
            </a: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</a:rPr>
              <a:t>), Coggins et al. (2013) </a:t>
            </a:r>
          </a:p>
          <a:p>
            <a:r>
              <a:rPr lang="en-US" dirty="0" smtClean="0"/>
              <a:t>Effective sample size</a:t>
            </a:r>
          </a:p>
          <a:p>
            <a:pPr marL="274317" lvl="1" indent="0">
              <a:buNone/>
            </a:pPr>
            <a:r>
              <a:rPr lang="en-US" sz="1800" dirty="0" err="1" smtClean="0">
                <a:solidFill>
                  <a:schemeClr val="bg2">
                    <a:lumMod val="75000"/>
                  </a:schemeClr>
                </a:solidFill>
              </a:rPr>
              <a:t>Chih</a:t>
            </a:r>
            <a:r>
              <a:rPr lang="en-US" sz="1800" dirty="0" smtClean="0">
                <a:solidFill>
                  <a:schemeClr val="bg2">
                    <a:lumMod val="75000"/>
                  </a:schemeClr>
                </a:solidFill>
              </a:rPr>
              <a:t> (2010) </a:t>
            </a:r>
            <a:endParaRPr lang="en-US" sz="1800" dirty="0"/>
          </a:p>
          <a:p>
            <a:r>
              <a:rPr lang="en-US" dirty="0" smtClean="0"/>
              <a:t>Optimize sampling scheme using a priori knowledge</a:t>
            </a:r>
          </a:p>
        </p:txBody>
      </p:sp>
      <p:grpSp>
        <p:nvGrpSpPr>
          <p:cNvPr id="114" name="Group 113"/>
          <p:cNvGrpSpPr/>
          <p:nvPr/>
        </p:nvGrpSpPr>
        <p:grpSpPr>
          <a:xfrm>
            <a:off x="441909" y="1554609"/>
            <a:ext cx="5640391" cy="3537568"/>
            <a:chOff x="6638443" y="262149"/>
            <a:chExt cx="5640391" cy="3537568"/>
          </a:xfrm>
        </p:grpSpPr>
        <p:grpSp>
          <p:nvGrpSpPr>
            <p:cNvPr id="4" name="Group 3"/>
            <p:cNvGrpSpPr/>
            <p:nvPr/>
          </p:nvGrpSpPr>
          <p:grpSpPr>
            <a:xfrm>
              <a:off x="7779159" y="262149"/>
              <a:ext cx="4055738" cy="1230335"/>
              <a:chOff x="7803246" y="1329624"/>
              <a:chExt cx="4055738" cy="1230335"/>
            </a:xfrm>
          </p:grpSpPr>
          <p:grpSp>
            <p:nvGrpSpPr>
              <p:cNvPr id="20" name="Group 19"/>
              <p:cNvGrpSpPr/>
              <p:nvPr/>
            </p:nvGrpSpPr>
            <p:grpSpPr>
              <a:xfrm>
                <a:off x="7803246" y="1329624"/>
                <a:ext cx="1696831" cy="745495"/>
                <a:chOff x="1392015" y="3288812"/>
                <a:chExt cx="2707458" cy="914346"/>
              </a:xfrm>
            </p:grpSpPr>
            <p:pic>
              <p:nvPicPr>
                <p:cNvPr id="21" name="Picture 20" descr="http://clipartsign.com/upload/2015/12/02/cartoon-fish-clip-art-outlines-free-vector-for-free-download-about.jp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392015" y="3549816"/>
                  <a:ext cx="839420" cy="365760"/>
                </a:xfrm>
                <a:prstGeom prst="rect">
                  <a:avLst/>
                </a:prstGeom>
                <a:solidFill>
                  <a:srgbClr val="0070C0"/>
                </a:solidFill>
                <a:extLst/>
              </p:spPr>
            </p:pic>
            <p:pic>
              <p:nvPicPr>
                <p:cNvPr id="22" name="Picture 21" descr="http://clipartsign.com/upload/2015/12/02/cartoon-fish-clip-art-outlines-free-vector-for-free-download-about.jp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256327" y="3837398"/>
                  <a:ext cx="839420" cy="365760"/>
                </a:xfrm>
                <a:prstGeom prst="rect">
                  <a:avLst/>
                </a:prstGeom>
                <a:solidFill>
                  <a:srgbClr val="0070C0"/>
                </a:solidFill>
                <a:extLst/>
              </p:spPr>
            </p:pic>
            <p:pic>
              <p:nvPicPr>
                <p:cNvPr id="23" name="Picture 22" descr="http://clipartsign.com/upload/2015/12/02/cartoon-fish-clip-art-outlines-free-vector-for-free-download-about.jp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260053" y="3654518"/>
                  <a:ext cx="839420" cy="365760"/>
                </a:xfrm>
                <a:prstGeom prst="rect">
                  <a:avLst/>
                </a:prstGeom>
                <a:solidFill>
                  <a:srgbClr val="0070C0"/>
                </a:solidFill>
                <a:extLst/>
              </p:spPr>
            </p:pic>
            <p:pic>
              <p:nvPicPr>
                <p:cNvPr id="24" name="Picture 23" descr="http://clipartsign.com/upload/2015/12/02/cartoon-fish-clip-art-outlines-free-vector-for-free-download-about.jp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372630" y="3288812"/>
                  <a:ext cx="839420" cy="365760"/>
                </a:xfrm>
                <a:prstGeom prst="rect">
                  <a:avLst/>
                </a:prstGeom>
                <a:solidFill>
                  <a:srgbClr val="0070C0"/>
                </a:solidFill>
                <a:extLst/>
              </p:spPr>
            </p:pic>
          </p:grpSp>
          <p:grpSp>
            <p:nvGrpSpPr>
              <p:cNvPr id="6" name="Group 5"/>
              <p:cNvGrpSpPr/>
              <p:nvPr/>
            </p:nvGrpSpPr>
            <p:grpSpPr>
              <a:xfrm>
                <a:off x="9818737" y="1383446"/>
                <a:ext cx="2040247" cy="1176513"/>
                <a:chOff x="1392015" y="3349171"/>
                <a:chExt cx="3255408" cy="1442985"/>
              </a:xfrm>
            </p:grpSpPr>
            <p:pic>
              <p:nvPicPr>
                <p:cNvPr id="10" name="Picture 9" descr="http://clipartsign.com/upload/2015/12/02/cartoon-fish-clip-art-outlines-free-vector-for-free-download-about.jp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392015" y="3549816"/>
                  <a:ext cx="1286929" cy="560753"/>
                </a:xfrm>
                <a:prstGeom prst="rect">
                  <a:avLst/>
                </a:prstGeom>
                <a:solidFill>
                  <a:srgbClr val="0070C0"/>
                </a:solidFill>
                <a:extLst/>
              </p:spPr>
            </p:pic>
            <p:pic>
              <p:nvPicPr>
                <p:cNvPr id="12" name="Picture 11" descr="http://clipartsign.com/upload/2015/12/02/cartoon-fish-clip-art-outlines-free-vector-for-free-download-about.jp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360494" y="4159933"/>
                  <a:ext cx="1286929" cy="560752"/>
                </a:xfrm>
                <a:prstGeom prst="rect">
                  <a:avLst/>
                </a:prstGeom>
                <a:solidFill>
                  <a:srgbClr val="0070C0"/>
                </a:solidFill>
                <a:extLst/>
              </p:spPr>
            </p:pic>
            <p:pic>
              <p:nvPicPr>
                <p:cNvPr id="13" name="Picture 12" descr="http://clipartsign.com/upload/2015/12/02/cartoon-fish-clip-art-outlines-free-vector-for-free-download-about.jp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054255" y="3349171"/>
                  <a:ext cx="1286929" cy="560752"/>
                </a:xfrm>
                <a:prstGeom prst="rect">
                  <a:avLst/>
                </a:prstGeom>
                <a:solidFill>
                  <a:srgbClr val="0070C0"/>
                </a:solidFill>
                <a:extLst/>
              </p:spPr>
            </p:pic>
            <p:pic>
              <p:nvPicPr>
                <p:cNvPr id="14" name="Picture 13" descr="http://clipartsign.com/upload/2015/12/02/cartoon-fish-clip-art-outlines-free-vector-for-free-download-about.jp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713832" y="4231403"/>
                  <a:ext cx="1286929" cy="560753"/>
                </a:xfrm>
                <a:prstGeom prst="rect">
                  <a:avLst/>
                </a:prstGeom>
                <a:solidFill>
                  <a:srgbClr val="0070C0"/>
                </a:solidFill>
                <a:extLst/>
              </p:spPr>
            </p:pic>
          </p:grpSp>
        </p:grpSp>
        <p:pic>
          <p:nvPicPr>
            <p:cNvPr id="62" name="Picture 61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67698" y="1521434"/>
              <a:ext cx="526085" cy="298216"/>
            </a:xfrm>
            <a:prstGeom prst="rect">
              <a:avLst/>
            </a:prstGeom>
            <a:solidFill>
              <a:srgbClr val="0070C0"/>
            </a:solidFill>
            <a:extLst/>
          </p:spPr>
        </p:pic>
        <p:pic>
          <p:nvPicPr>
            <p:cNvPr id="63" name="Picture 62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76602" y="1220802"/>
              <a:ext cx="526085" cy="298216"/>
            </a:xfrm>
            <a:prstGeom prst="rect">
              <a:avLst/>
            </a:prstGeom>
            <a:solidFill>
              <a:srgbClr val="0070C0"/>
            </a:solidFill>
            <a:extLst/>
          </p:spPr>
        </p:pic>
        <p:pic>
          <p:nvPicPr>
            <p:cNvPr id="65" name="Picture 64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01107" y="985994"/>
              <a:ext cx="526085" cy="298216"/>
            </a:xfrm>
            <a:prstGeom prst="rect">
              <a:avLst/>
            </a:prstGeom>
            <a:solidFill>
              <a:srgbClr val="0070C0"/>
            </a:solidFill>
            <a:extLst/>
          </p:spPr>
        </p:pic>
        <p:pic>
          <p:nvPicPr>
            <p:cNvPr id="66" name="Picture 65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50517" y="1492485"/>
              <a:ext cx="526085" cy="298216"/>
            </a:xfrm>
            <a:prstGeom prst="rect">
              <a:avLst/>
            </a:prstGeom>
            <a:solidFill>
              <a:srgbClr val="0070C0"/>
            </a:solidFill>
            <a:extLst/>
          </p:spPr>
        </p:pic>
        <p:pic>
          <p:nvPicPr>
            <p:cNvPr id="67" name="Picture 66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64528" y="551937"/>
              <a:ext cx="526085" cy="298216"/>
            </a:xfrm>
            <a:prstGeom prst="rect">
              <a:avLst/>
            </a:prstGeom>
            <a:solidFill>
              <a:srgbClr val="0070C0"/>
            </a:solidFill>
            <a:extLst/>
          </p:spPr>
        </p:pic>
        <p:pic>
          <p:nvPicPr>
            <p:cNvPr id="68" name="Picture 67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33679" y="1761123"/>
              <a:ext cx="526085" cy="298216"/>
            </a:xfrm>
            <a:prstGeom prst="rect">
              <a:avLst/>
            </a:prstGeom>
            <a:solidFill>
              <a:srgbClr val="0070C0"/>
            </a:solidFill>
            <a:extLst/>
          </p:spPr>
        </p:pic>
        <p:pic>
          <p:nvPicPr>
            <p:cNvPr id="69" name="Picture 68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72888" y="834320"/>
              <a:ext cx="526085" cy="298216"/>
            </a:xfrm>
            <a:prstGeom prst="rect">
              <a:avLst/>
            </a:prstGeom>
            <a:solidFill>
              <a:srgbClr val="0070C0"/>
            </a:solidFill>
            <a:extLst/>
          </p:spPr>
        </p:pic>
        <p:pic>
          <p:nvPicPr>
            <p:cNvPr id="70" name="Picture 69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38443" y="1035284"/>
              <a:ext cx="526085" cy="298216"/>
            </a:xfrm>
            <a:prstGeom prst="rect">
              <a:avLst/>
            </a:prstGeom>
            <a:solidFill>
              <a:srgbClr val="0070C0"/>
            </a:solidFill>
            <a:extLst/>
          </p:spPr>
        </p:pic>
        <p:sp>
          <p:nvSpPr>
            <p:cNvPr id="72" name="Oval 71"/>
            <p:cNvSpPr/>
            <p:nvPr/>
          </p:nvSpPr>
          <p:spPr>
            <a:xfrm>
              <a:off x="8622387" y="385010"/>
              <a:ext cx="72890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/>
            <p:cNvSpPr/>
            <p:nvPr/>
          </p:nvSpPr>
          <p:spPr>
            <a:xfrm>
              <a:off x="7590882" y="1625065"/>
              <a:ext cx="72890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8580676" y="1661964"/>
              <a:ext cx="72890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6" name="Straight Connector 75"/>
            <p:cNvCxnSpPr>
              <a:stCxn id="73" idx="5"/>
            </p:cNvCxnSpPr>
            <p:nvPr/>
          </p:nvCxnSpPr>
          <p:spPr>
            <a:xfrm>
              <a:off x="7653098" y="1664089"/>
              <a:ext cx="1140556" cy="88660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>
              <a:stCxn id="74" idx="4"/>
            </p:cNvCxnSpPr>
            <p:nvPr/>
          </p:nvCxnSpPr>
          <p:spPr>
            <a:xfrm>
              <a:off x="8617121" y="1707683"/>
              <a:ext cx="176533" cy="8430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>
              <a:off x="8642972" y="386037"/>
              <a:ext cx="154519" cy="21935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Oval 83"/>
            <p:cNvSpPr/>
            <p:nvPr/>
          </p:nvSpPr>
          <p:spPr>
            <a:xfrm>
              <a:off x="10342107" y="1276949"/>
              <a:ext cx="72890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/>
            <p:cNvCxnSpPr>
              <a:endCxn id="84" idx="4"/>
            </p:cNvCxnSpPr>
            <p:nvPr/>
          </p:nvCxnSpPr>
          <p:spPr>
            <a:xfrm flipV="1">
              <a:off x="8793654" y="1322668"/>
              <a:ext cx="1584898" cy="122882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Oval 87"/>
            <p:cNvSpPr/>
            <p:nvPr/>
          </p:nvSpPr>
          <p:spPr>
            <a:xfrm>
              <a:off x="8012792" y="968940"/>
              <a:ext cx="72890" cy="45719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/>
            <p:cNvSpPr/>
            <p:nvPr/>
          </p:nvSpPr>
          <p:spPr>
            <a:xfrm>
              <a:off x="9195097" y="697827"/>
              <a:ext cx="72890" cy="45719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/>
            <p:cNvSpPr/>
            <p:nvPr/>
          </p:nvSpPr>
          <p:spPr>
            <a:xfrm>
              <a:off x="11418542" y="1207966"/>
              <a:ext cx="72890" cy="45719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/>
            <p:cNvSpPr/>
            <p:nvPr/>
          </p:nvSpPr>
          <p:spPr>
            <a:xfrm>
              <a:off x="10436761" y="1227218"/>
              <a:ext cx="72890" cy="45719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/>
            <p:cNvSpPr/>
            <p:nvPr/>
          </p:nvSpPr>
          <p:spPr>
            <a:xfrm>
              <a:off x="10176878" y="717081"/>
              <a:ext cx="72890" cy="45719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/>
            <p:cNvCxnSpPr/>
            <p:nvPr/>
          </p:nvCxnSpPr>
          <p:spPr>
            <a:xfrm>
              <a:off x="10207975" y="709428"/>
              <a:ext cx="387559" cy="1870143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10473206" y="1249610"/>
              <a:ext cx="144092" cy="1329961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/>
          </p:nvCxnSpPr>
          <p:spPr>
            <a:xfrm flipH="1">
              <a:off x="10617298" y="1227218"/>
              <a:ext cx="841234" cy="1352353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8040703" y="968322"/>
              <a:ext cx="2576595" cy="1583173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>
              <a:stCxn id="89" idx="7"/>
            </p:cNvCxnSpPr>
            <p:nvPr/>
          </p:nvCxnSpPr>
          <p:spPr>
            <a:xfrm>
              <a:off x="9257313" y="704522"/>
              <a:ext cx="1359985" cy="1866225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07" name="TextBox 106"/>
            <p:cNvSpPr txBox="1"/>
            <p:nvPr/>
          </p:nvSpPr>
          <p:spPr>
            <a:xfrm>
              <a:off x="8113671" y="2366844"/>
              <a:ext cx="1394869" cy="358688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Proportional</a:t>
              </a:r>
              <a:endParaRPr lang="en-US" dirty="0"/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10227386" y="2366272"/>
              <a:ext cx="699166" cy="358688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Fixed</a:t>
              </a:r>
              <a:endParaRPr lang="en-US" dirty="0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7537572" y="2762323"/>
              <a:ext cx="2512163" cy="3586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e.g. every n</a:t>
              </a:r>
              <a:r>
                <a:rPr lang="en-US" baseline="30000" dirty="0" smtClean="0"/>
                <a:t>th</a:t>
              </a:r>
              <a:r>
                <a:rPr lang="en-US" dirty="0" smtClean="0"/>
                <a:t> fish caught</a:t>
              </a:r>
              <a:endParaRPr lang="en-US" dirty="0"/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10011867" y="2838465"/>
              <a:ext cx="2266967" cy="6250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e.g. 10 size 10cm fish, </a:t>
              </a:r>
            </a:p>
            <a:p>
              <a:r>
                <a:rPr lang="en-US" dirty="0" smtClean="0"/>
                <a:t>30 size 20cm fish, etc.</a:t>
              </a:r>
              <a:endParaRPr lang="en-US" dirty="0"/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9447423" y="3441029"/>
              <a:ext cx="2749151" cy="3586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 smtClean="0">
                  <a:solidFill>
                    <a:schemeClr val="bg2">
                      <a:lumMod val="75000"/>
                    </a:schemeClr>
                  </a:solidFill>
                </a:rPr>
                <a:t>Ns do not need to be equal!</a:t>
              </a:r>
              <a:endParaRPr lang="en-US" i="1"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</p:grpSp>
      <p:sp>
        <p:nvSpPr>
          <p:cNvPr id="112" name="Rectangle 111"/>
          <p:cNvSpPr/>
          <p:nvPr/>
        </p:nvSpPr>
        <p:spPr>
          <a:xfrm>
            <a:off x="2926094" y="0"/>
            <a:ext cx="633981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bg2">
                    <a:lumMod val="75000"/>
                  </a:schemeClr>
                </a:solidFill>
              </a:rPr>
              <a:t>How big should my sample size be?</a:t>
            </a:r>
          </a:p>
        </p:txBody>
      </p:sp>
    </p:spTree>
    <p:extLst>
      <p:ext uri="{BB962C8B-B14F-4D97-AF65-F5344CB8AC3E}">
        <p14:creationId xmlns:p14="http://schemas.microsoft.com/office/powerpoint/2010/main" val="360283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88" y="797560"/>
            <a:ext cx="11453326" cy="1325880"/>
          </a:xfrm>
        </p:spPr>
        <p:txBody>
          <a:bodyPr/>
          <a:lstStyle/>
          <a:p>
            <a:r>
              <a:rPr lang="en-US" dirty="0" smtClean="0"/>
              <a:t>1. Atlantic Bluefin Tuna</a:t>
            </a:r>
            <a:endParaRPr lang="en-US" dirty="0"/>
          </a:p>
        </p:txBody>
      </p:sp>
      <p:pic>
        <p:nvPicPr>
          <p:cNvPr id="4098" name="Picture 2" descr="http://t0.gstatic.com/licensed-image?q=tbn:ANd9GcSTOgBvbot8RcWNFk1B2Rr8L3xUuZleaA8S-ssWqJ8d-7xhXksAoG2sXMk8p2EliHzeDf6nqK2T91zJYi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1142" y="2123440"/>
            <a:ext cx="4115805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10381236" y="4589641"/>
            <a:ext cx="95571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/>
              <a:t>umaine.edu</a:t>
            </a:r>
            <a:endParaRPr lang="en-US" sz="1200" dirty="0"/>
          </a:p>
        </p:txBody>
      </p:sp>
      <p:sp>
        <p:nvSpPr>
          <p:cNvPr id="5" name="TextBox 4"/>
          <p:cNvSpPr txBox="1"/>
          <p:nvPr/>
        </p:nvSpPr>
        <p:spPr>
          <a:xfrm>
            <a:off x="461088" y="1387563"/>
            <a:ext cx="1904689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Ailloud et al. 2019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902579" y="2039924"/>
            <a:ext cx="6318563" cy="4261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78" indent="-182878" algn="l" defTabSz="91439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3120" kern="1200" spc="11" baseline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1pPr>
            <a:lvl2pPr marL="457195" indent="-18287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2pPr>
            <a:lvl3pPr marL="731513" indent="-18287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160" kern="120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3pPr>
            <a:lvl4pPr marL="1005830" indent="-18287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160" kern="120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4pPr>
            <a:lvl5pPr marL="1280147" indent="-18287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160" kern="120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5pPr>
            <a:lvl6pPr marL="1599984" indent="-22859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899982" indent="-22859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199978" indent="-22859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499976" indent="-22859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Issue</a:t>
            </a:r>
            <a:r>
              <a:rPr lang="en-US" dirty="0" smtClean="0"/>
              <a:t>: sparse data, small </a:t>
            </a:r>
            <a:r>
              <a:rPr lang="en-US" dirty="0" smtClean="0"/>
              <a:t>n, </a:t>
            </a:r>
            <a:r>
              <a:rPr lang="en-US" dirty="0" smtClean="0"/>
              <a:t>collected opportunistically</a:t>
            </a:r>
          </a:p>
          <a:p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Original approach</a:t>
            </a:r>
            <a:r>
              <a:rPr lang="en-US" dirty="0" smtClean="0"/>
              <a:t>: cohort slicing</a:t>
            </a:r>
          </a:p>
          <a:p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Alternative solution</a:t>
            </a:r>
            <a:r>
              <a:rPr lang="en-US" dirty="0" smtClean="0"/>
              <a:t>: hybrid key, forward-inverse key</a:t>
            </a:r>
          </a:p>
        </p:txBody>
      </p:sp>
      <p:sp>
        <p:nvSpPr>
          <p:cNvPr id="9" name="Rectangle 8"/>
          <p:cNvSpPr/>
          <p:nvPr/>
        </p:nvSpPr>
        <p:spPr>
          <a:xfrm>
            <a:off x="4911221" y="0"/>
            <a:ext cx="236955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chemeClr val="bg2">
                    <a:lumMod val="75000"/>
                  </a:schemeClr>
                </a:solidFill>
              </a:rPr>
              <a:t>Case Studies</a:t>
            </a:r>
            <a:endParaRPr lang="en-US" sz="32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276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88" y="832211"/>
            <a:ext cx="11453326" cy="1325880"/>
          </a:xfrm>
        </p:spPr>
        <p:txBody>
          <a:bodyPr/>
          <a:lstStyle/>
          <a:p>
            <a:r>
              <a:rPr lang="en-US" dirty="0" smtClean="0"/>
              <a:t>1. Atlantic Bluefin Tuna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7701" y="2133600"/>
            <a:ext cx="9221907" cy="3918372"/>
          </a:xfrm>
        </p:spPr>
        <p:txBody>
          <a:bodyPr>
            <a:normAutofit/>
          </a:bodyPr>
          <a:lstStyle/>
          <a:p>
            <a:r>
              <a:rPr lang="en-US" dirty="0" smtClean="0"/>
              <a:t>Simulations</a:t>
            </a:r>
          </a:p>
          <a:p>
            <a:pPr lvl="1"/>
            <a:r>
              <a:rPr lang="en-US" dirty="0" smtClean="0"/>
              <a:t>Forward-inverse key performed best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70588" y="1495151"/>
            <a:ext cx="1904689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Ailloud et al. 2019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6339840" y="3445900"/>
            <a:ext cx="5708078" cy="2606072"/>
            <a:chOff x="3053329" y="4878461"/>
            <a:chExt cx="7023549" cy="260607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60578" y="4878461"/>
              <a:ext cx="7016300" cy="18731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53329" y="5107093"/>
              <a:ext cx="7023549" cy="2377440"/>
            </a:xfrm>
            <a:prstGeom prst="rect">
              <a:avLst/>
            </a:prstGeom>
          </p:spPr>
        </p:pic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0675" y="785402"/>
            <a:ext cx="5077480" cy="2377440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787700" y="3674532"/>
            <a:ext cx="5465317" cy="25597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78" indent="-182878" algn="l" defTabSz="91439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3120" kern="1200" spc="11" baseline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1pPr>
            <a:lvl2pPr marL="457195" indent="-18287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2pPr>
            <a:lvl3pPr marL="731513" indent="-18287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160" kern="120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3pPr>
            <a:lvl4pPr marL="1005830" indent="-18287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160" kern="120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4pPr>
            <a:lvl5pPr marL="1280147" indent="-18287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160" kern="120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5pPr>
            <a:lvl6pPr marL="1599984" indent="-22859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899982" indent="-22859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199978" indent="-22859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499976" indent="-22859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When applied to real data…</a:t>
            </a:r>
          </a:p>
          <a:p>
            <a:pPr lvl="1"/>
            <a:r>
              <a:rPr lang="en-US" dirty="0" smtClean="0"/>
              <a:t>Better cohort </a:t>
            </a:r>
            <a:r>
              <a:rPr lang="en-US" dirty="0" smtClean="0"/>
              <a:t>tracking</a:t>
            </a:r>
          </a:p>
          <a:p>
            <a:pPr lvl="1"/>
            <a:r>
              <a:rPr lang="en-US" dirty="0" smtClean="0"/>
              <a:t>Convergence issues</a:t>
            </a:r>
            <a:endParaRPr lang="en-US" dirty="0" smtClean="0"/>
          </a:p>
          <a:p>
            <a:pPr lvl="1"/>
            <a:r>
              <a:rPr lang="en-US" dirty="0" smtClean="0"/>
              <a:t>A few i</a:t>
            </a:r>
            <a:r>
              <a:rPr lang="en-US" dirty="0" smtClean="0"/>
              <a:t>mplausible results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4911221" y="0"/>
            <a:ext cx="236955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chemeClr val="bg2">
                    <a:lumMod val="75000"/>
                  </a:schemeClr>
                </a:solidFill>
              </a:rPr>
              <a:t>Case Studies</a:t>
            </a:r>
            <a:endParaRPr lang="en-US" sz="32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5781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88" y="940752"/>
            <a:ext cx="11453326" cy="1325880"/>
          </a:xfrm>
        </p:spPr>
        <p:txBody>
          <a:bodyPr/>
          <a:lstStyle/>
          <a:p>
            <a:r>
              <a:rPr lang="en-US" dirty="0" smtClean="0"/>
              <a:t>2. Gulf of Mexico Red Snapper</a:t>
            </a:r>
            <a:endParaRPr lang="en-US" dirty="0"/>
          </a:p>
        </p:txBody>
      </p:sp>
      <p:pic>
        <p:nvPicPr>
          <p:cNvPr id="2050" name="Picture 2" descr="Red Snapp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578" y="2266632"/>
            <a:ext cx="1560576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 rot="16200000">
            <a:off x="1393833" y="4858581"/>
            <a:ext cx="11756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Gulfcouncil.org</a:t>
            </a:r>
            <a:endParaRPr lang="en-US" sz="1200" dirty="0"/>
          </a:p>
        </p:txBody>
      </p:sp>
      <p:sp>
        <p:nvSpPr>
          <p:cNvPr id="23" name="Content Placeholder 2"/>
          <p:cNvSpPr>
            <a:spLocks noGrp="1"/>
          </p:cNvSpPr>
          <p:nvPr>
            <p:ph idx="1"/>
          </p:nvPr>
        </p:nvSpPr>
        <p:spPr>
          <a:xfrm>
            <a:off x="3062354" y="2057400"/>
            <a:ext cx="6672400" cy="4261271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Issue</a:t>
            </a:r>
            <a:r>
              <a:rPr lang="en-US" dirty="0" smtClean="0"/>
              <a:t>: gaps in </a:t>
            </a:r>
            <a:r>
              <a:rPr lang="en-US" dirty="0" smtClean="0"/>
              <a:t>data, regional differences in age composition</a:t>
            </a:r>
            <a:endParaRPr lang="en-US" dirty="0"/>
          </a:p>
          <a:p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Original approach</a:t>
            </a:r>
            <a:r>
              <a:rPr lang="en-US" dirty="0" smtClean="0"/>
              <a:t>: pool years to create </a:t>
            </a:r>
            <a:r>
              <a:rPr lang="en-US" dirty="0" smtClean="0"/>
              <a:t>one ALK per </a:t>
            </a:r>
            <a:r>
              <a:rPr lang="en-US" dirty="0" smtClean="0"/>
              <a:t>region</a:t>
            </a:r>
          </a:p>
          <a:p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Alternative solution</a:t>
            </a:r>
            <a:r>
              <a:rPr lang="en-US" dirty="0" smtClean="0"/>
              <a:t>: </a:t>
            </a:r>
            <a:r>
              <a:rPr lang="en-US" dirty="0" smtClean="0"/>
              <a:t>year &amp; region specific smooth </a:t>
            </a:r>
            <a:r>
              <a:rPr lang="en-US" dirty="0" smtClean="0"/>
              <a:t>ALKs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70588" y="1603692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chemeClr val="bg2">
                    <a:lumMod val="75000"/>
                  </a:schemeClr>
                </a:solidFill>
              </a:rPr>
              <a:t>Ailloud 2022</a:t>
            </a:r>
            <a:endParaRPr lang="en-US" sz="1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911221" y="0"/>
            <a:ext cx="236955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chemeClr val="bg2">
                    <a:lumMod val="75000"/>
                  </a:schemeClr>
                </a:solidFill>
              </a:rPr>
              <a:t>Case Studies</a:t>
            </a:r>
            <a:endParaRPr lang="en-US" sz="32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9293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88" y="758032"/>
            <a:ext cx="11453326" cy="1325880"/>
          </a:xfrm>
        </p:spPr>
        <p:txBody>
          <a:bodyPr/>
          <a:lstStyle/>
          <a:p>
            <a:r>
              <a:rPr lang="en-US" dirty="0" smtClean="0"/>
              <a:t>2. Gulf of Mexico Red Snapper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7694565" y="681685"/>
            <a:ext cx="4454574" cy="5380569"/>
            <a:chOff x="7105931" y="368553"/>
            <a:chExt cx="5043208" cy="5693702"/>
          </a:xfrm>
        </p:grpSpPr>
        <p:sp>
          <p:nvSpPr>
            <p:cNvPr id="15" name="Rectangle 14"/>
            <p:cNvSpPr/>
            <p:nvPr/>
          </p:nvSpPr>
          <p:spPr>
            <a:xfrm>
              <a:off x="7105931" y="385335"/>
              <a:ext cx="4795558" cy="56769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351357" y="385335"/>
              <a:ext cx="4778737" cy="56769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7353581" y="368553"/>
              <a:ext cx="4795558" cy="5583413"/>
              <a:chOff x="6515100" y="272521"/>
              <a:chExt cx="5429250" cy="6585479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21" t="53274" r="8974" b="25893"/>
              <a:stretch/>
            </p:blipFill>
            <p:spPr>
              <a:xfrm>
                <a:off x="6515100" y="641853"/>
                <a:ext cx="5429250" cy="1333500"/>
              </a:xfrm>
              <a:prstGeom prst="rect">
                <a:avLst/>
              </a:prstGeom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6915150" y="272521"/>
                <a:ext cx="6527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2019</a:t>
                </a:r>
                <a:endParaRPr lang="en-US" dirty="0"/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6915150" y="1848424"/>
                <a:ext cx="6527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2018</a:t>
                </a:r>
                <a:endParaRPr lang="en-US" dirty="0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6901143" y="3511014"/>
                <a:ext cx="6527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2017</a:t>
                </a:r>
                <a:endParaRPr lang="en-US" dirty="0"/>
              </a:p>
            </p:txBody>
          </p:sp>
          <p:pic>
            <p:nvPicPr>
              <p:cNvPr id="10" name="Picture 9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41" t="53274" r="10576" b="25298"/>
              <a:stretch/>
            </p:blipFill>
            <p:spPr>
              <a:xfrm>
                <a:off x="6515100" y="2189155"/>
                <a:ext cx="5276850" cy="1371600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54167" r="8975" b="25000"/>
              <a:stretch/>
            </p:blipFill>
            <p:spPr>
              <a:xfrm>
                <a:off x="6515100" y="3960805"/>
                <a:ext cx="5410206" cy="1333500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21" t="53869" r="9936" b="25000"/>
              <a:stretch/>
            </p:blipFill>
            <p:spPr>
              <a:xfrm>
                <a:off x="6515100" y="5505450"/>
                <a:ext cx="5372100" cy="1352550"/>
              </a:xfrm>
              <a:prstGeom prst="rect">
                <a:avLst/>
              </a:prstGeom>
            </p:spPr>
          </p:pic>
          <p:sp>
            <p:nvSpPr>
              <p:cNvPr id="13" name="TextBox 12"/>
              <p:cNvSpPr txBox="1"/>
              <p:nvPr/>
            </p:nvSpPr>
            <p:spPr>
              <a:xfrm>
                <a:off x="6901142" y="5151978"/>
                <a:ext cx="6527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2016</a:t>
                </a:r>
                <a:endParaRPr lang="en-US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7839075" y="641852"/>
                <a:ext cx="276225" cy="6092323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9" name="TextBox 18"/>
          <p:cNvSpPr txBox="1"/>
          <p:nvPr/>
        </p:nvSpPr>
        <p:spPr>
          <a:xfrm>
            <a:off x="270588" y="1420972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chemeClr val="bg2">
                    <a:lumMod val="75000"/>
                  </a:schemeClr>
                </a:solidFill>
              </a:rPr>
              <a:t>Ailloud 2022</a:t>
            </a:r>
            <a:endParaRPr lang="en-US" sz="18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24354" y="1680754"/>
            <a:ext cx="4241082" cy="4572000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4911221" y="0"/>
            <a:ext cx="236955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chemeClr val="bg2">
                    <a:lumMod val="75000"/>
                  </a:schemeClr>
                </a:solidFill>
              </a:rPr>
              <a:t>Case Studies</a:t>
            </a:r>
            <a:endParaRPr lang="en-US" sz="32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659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DF668-1A81-DC41-A6E4-8D26C6BA49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646675"/>
            <a:ext cx="12192000" cy="1569660"/>
          </a:xfrm>
        </p:spPr>
        <p:txBody>
          <a:bodyPr/>
          <a:lstStyle/>
          <a:p>
            <a:r>
              <a:rPr lang="en-US" dirty="0" smtClean="0"/>
              <a:t>Thank You</a:t>
            </a:r>
            <a:r>
              <a:rPr lang="en-US" dirty="0" smtClean="0"/>
              <a:t>!</a:t>
            </a:r>
            <a:br>
              <a:rPr lang="en-US" dirty="0" smtClean="0"/>
            </a:br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Questions?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6FDF668-1A81-DC41-A6E4-8D26C6BA4902}"/>
              </a:ext>
            </a:extLst>
          </p:cNvPr>
          <p:cNvSpPr txBox="1">
            <a:spLocks/>
          </p:cNvSpPr>
          <p:nvPr/>
        </p:nvSpPr>
        <p:spPr>
          <a:xfrm>
            <a:off x="177800" y="4368801"/>
            <a:ext cx="11836400" cy="172662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ctr" defTabSz="91439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6000" b="0" i="0" kern="1200" spc="-50" baseline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defRPr>
            </a:lvl1pPr>
          </a:lstStyle>
          <a:p>
            <a:pPr algn="l"/>
            <a:r>
              <a:rPr lang="en-US" sz="2200" dirty="0" smtClean="0">
                <a:solidFill>
                  <a:schemeClr val="bg2">
                    <a:lumMod val="75000"/>
                  </a:schemeClr>
                </a:solidFill>
              </a:rPr>
              <a:t>Acknowledgements</a:t>
            </a:r>
          </a:p>
          <a:p>
            <a:pPr algn="l"/>
            <a:r>
              <a:rPr lang="en-US" sz="2200" dirty="0" smtClean="0"/>
              <a:t>John </a:t>
            </a:r>
            <a:r>
              <a:rPr lang="en-US" sz="2200" dirty="0" err="1" smtClean="0"/>
              <a:t>Hoenig</a:t>
            </a:r>
            <a:r>
              <a:rPr lang="en-US" sz="2200" dirty="0" smtClean="0"/>
              <a:t> (VIMS)</a:t>
            </a:r>
          </a:p>
          <a:p>
            <a:pPr algn="l"/>
            <a:r>
              <a:rPr lang="en-US" sz="2200" dirty="0" smtClean="0"/>
              <a:t>Matt </a:t>
            </a:r>
            <a:r>
              <a:rPr lang="en-US" sz="2200" dirty="0" err="1" smtClean="0"/>
              <a:t>Lauretta</a:t>
            </a:r>
            <a:r>
              <a:rPr lang="en-US" sz="2200" dirty="0" smtClean="0"/>
              <a:t> (NOAA Fisheries)</a:t>
            </a:r>
          </a:p>
          <a:p>
            <a:pPr algn="l"/>
            <a:r>
              <a:rPr lang="en-US" sz="2200" dirty="0" smtClean="0"/>
              <a:t>John Walter (</a:t>
            </a:r>
            <a:r>
              <a:rPr lang="en-US" sz="2200" dirty="0"/>
              <a:t>NOAA </a:t>
            </a:r>
            <a:r>
              <a:rPr lang="en-US" sz="2200" dirty="0" smtClean="0"/>
              <a:t>Fisheries)</a:t>
            </a:r>
          </a:p>
          <a:p>
            <a:pPr algn="l"/>
            <a:r>
              <a:rPr lang="en-US" sz="2200" dirty="0" smtClean="0"/>
              <a:t>Data providers for the ICCAT Atlantic Bluefin tuna assessment and SEDAR GOM Red Snapper assessment</a:t>
            </a:r>
          </a:p>
          <a:p>
            <a:pPr algn="l"/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739391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pPr marL="514350" indent="-5143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 err="1"/>
              <a:t>Aanes</a:t>
            </a:r>
            <a:r>
              <a:rPr lang="en-US" dirty="0"/>
              <a:t>, S., and </a:t>
            </a:r>
            <a:r>
              <a:rPr lang="en-US" dirty="0" err="1"/>
              <a:t>Vølstad</a:t>
            </a:r>
            <a:r>
              <a:rPr lang="en-US" dirty="0"/>
              <a:t>, J. H. 2015. Efficient statistical estimators and sampling strategies for estimating the age composition of fish</a:t>
            </a:r>
            <a:r>
              <a:rPr lang="en-US" dirty="0" smtClean="0"/>
              <a:t>. Canadian </a:t>
            </a:r>
            <a:r>
              <a:rPr lang="en-US" dirty="0"/>
              <a:t>Journal of Fisheries and Aquatic Sciences, 72: 938–953.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/>
              <a:t>Ailloud, Lisa E. 2022. Gulf of Mexico Red Snapper (</a:t>
            </a:r>
            <a:r>
              <a:rPr lang="en-US" dirty="0" err="1"/>
              <a:t>Lutjanus</a:t>
            </a:r>
            <a:r>
              <a:rPr lang="en-US" dirty="0"/>
              <a:t> </a:t>
            </a:r>
            <a:r>
              <a:rPr lang="en-US" dirty="0" err="1"/>
              <a:t>campechanus</a:t>
            </a:r>
            <a:r>
              <a:rPr lang="en-US" dirty="0"/>
              <a:t>) Smooth Age Length Keys. SEDAR74-DW-20. SEDAR, North Charleston, SC. 67 pp. https://sedarweb.org/documents/sedar-74-dw-20-gulf-of-mexico-red-snapper-lutjanus-campechanus-smooth-age-length-keys/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/>
              <a:t>Ailloud, L. E., </a:t>
            </a:r>
            <a:r>
              <a:rPr lang="en-US" dirty="0" err="1"/>
              <a:t>Lauretta</a:t>
            </a:r>
            <a:r>
              <a:rPr lang="en-US" dirty="0"/>
              <a:t>, M. V., Walter, III, J. F., and </a:t>
            </a:r>
            <a:r>
              <a:rPr lang="en-US" dirty="0" err="1"/>
              <a:t>Hoenig</a:t>
            </a:r>
            <a:r>
              <a:rPr lang="en-US" dirty="0"/>
              <a:t>, J. M. 2019. Estimating age composition for multiple years when </a:t>
            </a:r>
            <a:r>
              <a:rPr lang="en-US" dirty="0" smtClean="0"/>
              <a:t>there are </a:t>
            </a:r>
            <a:r>
              <a:rPr lang="en-US" dirty="0"/>
              <a:t>gaps in the ageing data: the case of western Atlantic Bluefin tuna. ICES Journal of Marine Science, 10.1093/</a:t>
            </a:r>
            <a:r>
              <a:rPr lang="en-US" dirty="0" err="1"/>
              <a:t>icesjms</a:t>
            </a:r>
            <a:r>
              <a:rPr lang="en-US" dirty="0"/>
              <a:t>/fsz069.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 err="1"/>
              <a:t>Babyn</a:t>
            </a:r>
            <a:r>
              <a:rPr lang="en-US" dirty="0"/>
              <a:t>, J., </a:t>
            </a:r>
            <a:r>
              <a:rPr lang="en-US" dirty="0" err="1"/>
              <a:t>Varkey</a:t>
            </a:r>
            <a:r>
              <a:rPr lang="en-US" dirty="0"/>
              <a:t>, D., Regular, P., </a:t>
            </a:r>
            <a:r>
              <a:rPr lang="en-US" dirty="0" err="1"/>
              <a:t>Ings</a:t>
            </a:r>
            <a:r>
              <a:rPr lang="en-US" dirty="0"/>
              <a:t>, D. and </a:t>
            </a:r>
            <a:r>
              <a:rPr lang="en-US" dirty="0" err="1"/>
              <a:t>Flemming</a:t>
            </a:r>
            <a:r>
              <a:rPr lang="en-US" dirty="0"/>
              <a:t>, J.M., 2021. A Gaussian field approach to generating spatial age length keys. Fisheries Research, 240, p.105956.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 err="1"/>
              <a:t>Chih</a:t>
            </a:r>
            <a:r>
              <a:rPr lang="en-US" dirty="0"/>
              <a:t>, C. P. 2010. Incorporating effective sample sizes into sampling designs for reef fish. Fisheries Research, 105: 102–110</a:t>
            </a:r>
            <a:r>
              <a:rPr lang="en-US" dirty="0" smtClean="0"/>
              <a:t>.  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 smtClean="0"/>
              <a:t>Coggins</a:t>
            </a:r>
            <a:r>
              <a:rPr lang="en-US" dirty="0"/>
              <a:t>, L. G., Gwinn, D. C., and Allen, M. S. 2013. Evaluation of age–length key sample sizes required to estimate fish total </a:t>
            </a:r>
            <a:r>
              <a:rPr lang="en-US" dirty="0" smtClean="0"/>
              <a:t>mortality and </a:t>
            </a:r>
            <a:r>
              <a:rPr lang="en-US" dirty="0"/>
              <a:t>growth. Transactions of the American Fisheries Society, 142: 832–840.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/>
              <a:t>Giancarlo M. Correa, Lorenzo </a:t>
            </a:r>
            <a:r>
              <a:rPr lang="en-US" dirty="0" err="1"/>
              <a:t>Ciannelli</a:t>
            </a:r>
            <a:r>
              <a:rPr lang="en-US" dirty="0"/>
              <a:t>, Lewis A.K. Barnett, Stan </a:t>
            </a:r>
            <a:r>
              <a:rPr lang="en-US" dirty="0" err="1"/>
              <a:t>Kotwicki</a:t>
            </a:r>
            <a:r>
              <a:rPr lang="en-US" dirty="0"/>
              <a:t>, and Claudio Fuentes. Improved estimation of age composition by accounting for spatiotemporal variability in somatic growth. Canadian Journal of Fisheries and Aquatic Sciences. 77(11): 1810-1821. https://doi.org/10.1139/cjfas-2020-0166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 err="1"/>
              <a:t>Fridriksson</a:t>
            </a:r>
            <a:r>
              <a:rPr lang="en-US" dirty="0"/>
              <a:t>, A. 1934. On the calculation of age distribution within a stock of cod by means of relatively few age-determinations as </a:t>
            </a:r>
            <a:r>
              <a:rPr lang="en-US" dirty="0" smtClean="0"/>
              <a:t>a key </a:t>
            </a:r>
            <a:r>
              <a:rPr lang="en-US" dirty="0"/>
              <a:t>to measurements on a large scale. Rapports et </a:t>
            </a:r>
            <a:r>
              <a:rPr lang="en-US" dirty="0" err="1"/>
              <a:t>Proces-verbaux</a:t>
            </a:r>
            <a:r>
              <a:rPr lang="en-US" dirty="0"/>
              <a:t> des </a:t>
            </a:r>
            <a:r>
              <a:rPr lang="en-US" dirty="0" err="1"/>
              <a:t>Re´unions</a:t>
            </a:r>
            <a:r>
              <a:rPr lang="en-US" dirty="0"/>
              <a:t> du </a:t>
            </a:r>
            <a:r>
              <a:rPr lang="en-US" dirty="0" err="1"/>
              <a:t>Conseil</a:t>
            </a:r>
            <a:r>
              <a:rPr lang="en-US" dirty="0"/>
              <a:t> International pour </a:t>
            </a:r>
            <a:r>
              <a:rPr lang="en-US" dirty="0" err="1"/>
              <a:t>l’E</a:t>
            </a:r>
            <a:r>
              <a:rPr lang="en-US" dirty="0"/>
              <a:t>´ </a:t>
            </a:r>
            <a:r>
              <a:rPr lang="en-US" dirty="0" err="1"/>
              <a:t>xploration</a:t>
            </a:r>
            <a:r>
              <a:rPr lang="en-US" dirty="0"/>
              <a:t> de </a:t>
            </a:r>
            <a:r>
              <a:rPr lang="en-US" dirty="0" smtClean="0"/>
              <a:t>la </a:t>
            </a:r>
            <a:r>
              <a:rPr lang="en-US" dirty="0" err="1" smtClean="0"/>
              <a:t>Mer</a:t>
            </a:r>
            <a:r>
              <a:rPr lang="en-US" dirty="0"/>
              <a:t>, 86: 1–14.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 err="1"/>
              <a:t>Hoenig</a:t>
            </a:r>
            <a:r>
              <a:rPr lang="en-US" dirty="0"/>
              <a:t>, J. M., </a:t>
            </a:r>
            <a:r>
              <a:rPr lang="en-US" dirty="0" err="1"/>
              <a:t>Hanumara</a:t>
            </a:r>
            <a:r>
              <a:rPr lang="en-US" dirty="0"/>
              <a:t>, R. C., and </a:t>
            </a:r>
            <a:r>
              <a:rPr lang="en-US" dirty="0" err="1"/>
              <a:t>Heisey</a:t>
            </a:r>
            <a:r>
              <a:rPr lang="en-US" dirty="0"/>
              <a:t>, D. M. 2002. Generalizing double and triple sampling for repeated surveys</a:t>
            </a:r>
            <a:r>
              <a:rPr lang="en-US" dirty="0" smtClean="0"/>
              <a:t>. Biometrical </a:t>
            </a:r>
            <a:r>
              <a:rPr lang="en-US" dirty="0"/>
              <a:t>Journal, 44: 603–618.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/>
              <a:t>Kimura, D. K. 1977. Statistical assessment of the age–length key. Journal of the Fisheries Research Board of Canada, 34: 317–324.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/>
              <a:t>Kimura, D., and </a:t>
            </a:r>
            <a:r>
              <a:rPr lang="en-US" dirty="0" err="1"/>
              <a:t>Chikuni</a:t>
            </a:r>
            <a:r>
              <a:rPr lang="en-US" dirty="0"/>
              <a:t>, S. 1987. Mixtures of empirical distributions: an iterative application of the age-length key. Biometrics</a:t>
            </a:r>
            <a:r>
              <a:rPr lang="en-US" dirty="0" smtClean="0"/>
              <a:t>, 43</a:t>
            </a:r>
            <a:r>
              <a:rPr lang="en-US" dirty="0"/>
              <a:t>: 23–35.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/>
              <a:t>Lai, H. L. 1993. Optimal sampling design for using the age-length key to estimate age composition of a fish population. Fishery Bulletin</a:t>
            </a:r>
            <a:r>
              <a:rPr lang="en-US" dirty="0" smtClean="0"/>
              <a:t>, 91</a:t>
            </a:r>
            <a:r>
              <a:rPr lang="en-US" dirty="0"/>
              <a:t>: 382–388.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/>
              <a:t>Tanaka, S. 1953. Precision of age-composition of fish estimated by double sampling method using the length for stratification</a:t>
            </a:r>
            <a:r>
              <a:rPr lang="en-US" dirty="0" smtClean="0"/>
              <a:t>. Nippon </a:t>
            </a:r>
            <a:r>
              <a:rPr lang="en-US" dirty="0"/>
              <a:t>Suisan </a:t>
            </a:r>
            <a:r>
              <a:rPr lang="en-US" dirty="0" err="1"/>
              <a:t>Gakkaishi</a:t>
            </a:r>
            <a:r>
              <a:rPr lang="en-US" dirty="0"/>
              <a:t>, 19: 657–670.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 err="1"/>
              <a:t>Tenenbein</a:t>
            </a:r>
            <a:r>
              <a:rPr lang="en-US" dirty="0"/>
              <a:t>, A. 1972. A double sampling scheme for estimating from misclassified multinomial data with applications to sampling inspection. </a:t>
            </a:r>
            <a:r>
              <a:rPr lang="en-US" dirty="0" err="1" smtClean="0"/>
              <a:t>Technometrics</a:t>
            </a:r>
            <a:r>
              <a:rPr lang="en-US" dirty="0"/>
              <a:t>, 14: 187–202.</a:t>
            </a:r>
          </a:p>
          <a:p>
            <a:pPr marL="514350" indent="-5143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854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Talk Outline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The importance of age composition </a:t>
            </a:r>
          </a:p>
          <a:p>
            <a:r>
              <a:rPr lang="en-US" sz="3000" dirty="0" smtClean="0"/>
              <a:t>The “classic” forward Age-Length Key (ALK)</a:t>
            </a:r>
          </a:p>
          <a:p>
            <a:r>
              <a:rPr lang="en-US" sz="3000" dirty="0" smtClean="0"/>
              <a:t>Assumptions, limitations and potential solutions</a:t>
            </a:r>
          </a:p>
          <a:p>
            <a:r>
              <a:rPr lang="en-US" sz="3000" dirty="0" smtClean="0"/>
              <a:t>How big should my sample size be?</a:t>
            </a:r>
          </a:p>
          <a:p>
            <a:r>
              <a:rPr lang="en-US" sz="3000" dirty="0" smtClean="0"/>
              <a:t>Case </a:t>
            </a:r>
            <a:r>
              <a:rPr lang="en-US" sz="3000" dirty="0" smtClean="0"/>
              <a:t>studies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725092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44378" y="973422"/>
            <a:ext cx="4718087" cy="4261271"/>
          </a:xfrm>
        </p:spPr>
        <p:txBody>
          <a:bodyPr>
            <a:noAutofit/>
          </a:bodyPr>
          <a:lstStyle/>
          <a:p>
            <a:r>
              <a:rPr lang="en-US" sz="3000" dirty="0" smtClean="0"/>
              <a:t>Proportion of a fish population belonging to each age class</a:t>
            </a:r>
          </a:p>
          <a:p>
            <a:r>
              <a:rPr lang="en-US" sz="3000" dirty="0" smtClean="0"/>
              <a:t>From catch curve analysis to integrated stock assessments </a:t>
            </a:r>
          </a:p>
          <a:p>
            <a:r>
              <a:rPr lang="en-US" sz="3000" dirty="0" smtClean="0"/>
              <a:t>Errors ultimately affect evaluation </a:t>
            </a:r>
            <a:r>
              <a:rPr lang="en-US" sz="3000" dirty="0"/>
              <a:t>of stock </a:t>
            </a:r>
            <a:r>
              <a:rPr lang="en-US" sz="3000" dirty="0" smtClean="0"/>
              <a:t>status &amp; management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79695497"/>
              </p:ext>
            </p:extLst>
          </p:nvPr>
        </p:nvGraphicFramePr>
        <p:xfrm>
          <a:off x="-1067335" y="765208"/>
          <a:ext cx="7227504" cy="4677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/>
          <p:cNvSpPr txBox="1"/>
          <p:nvPr/>
        </p:nvSpPr>
        <p:spPr>
          <a:xfrm rot="3241393">
            <a:off x="3244697" y="830462"/>
            <a:ext cx="2196062" cy="2666859"/>
          </a:xfrm>
          <a:prstGeom prst="rect">
            <a:avLst/>
          </a:prstGeom>
          <a:noFill/>
        </p:spPr>
        <p:txBody>
          <a:bodyPr wrap="none" rtlCol="0">
            <a:prstTxWarp prst="textArchUp">
              <a:avLst>
                <a:gd name="adj" fmla="val 10968629"/>
              </a:avLst>
            </a:prstTxWarp>
            <a:spAutoFit/>
          </a:bodyPr>
          <a:lstStyle/>
          <a:p>
            <a:r>
              <a:rPr lang="en-US" dirty="0" smtClean="0"/>
              <a:t>Management actions/rebuilding plans</a:t>
            </a:r>
            <a:endParaRPr lang="en-US" dirty="0"/>
          </a:p>
        </p:txBody>
      </p:sp>
      <p:sp>
        <p:nvSpPr>
          <p:cNvPr id="5" name="Curved Left Arrow 4"/>
          <p:cNvSpPr/>
          <p:nvPr/>
        </p:nvSpPr>
        <p:spPr>
          <a:xfrm rot="9139361" flipH="1" flipV="1">
            <a:off x="4090693" y="998638"/>
            <a:ext cx="1316581" cy="2049826"/>
          </a:xfrm>
          <a:prstGeom prst="curvedLeftArrow">
            <a:avLst>
              <a:gd name="adj1" fmla="val 13001"/>
              <a:gd name="adj2" fmla="val 35633"/>
              <a:gd name="adj3" fmla="val 25192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686050" y="0"/>
            <a:ext cx="657423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bg2">
                    <a:lumMod val="75000"/>
                  </a:schemeClr>
                </a:solidFill>
              </a:rPr>
              <a:t>The </a:t>
            </a:r>
            <a:r>
              <a:rPr lang="en-US" sz="3200" dirty="0" smtClean="0">
                <a:solidFill>
                  <a:schemeClr val="bg2">
                    <a:lumMod val="75000"/>
                  </a:schemeClr>
                </a:solidFill>
              </a:rPr>
              <a:t>Importance </a:t>
            </a:r>
            <a:r>
              <a:rPr lang="en-US" sz="3200" dirty="0">
                <a:solidFill>
                  <a:schemeClr val="bg2">
                    <a:lumMod val="75000"/>
                  </a:schemeClr>
                </a:solidFill>
              </a:rPr>
              <a:t>of </a:t>
            </a:r>
            <a:r>
              <a:rPr lang="en-US" sz="3200" dirty="0" smtClean="0">
                <a:solidFill>
                  <a:schemeClr val="bg2">
                    <a:lumMod val="75000"/>
                  </a:schemeClr>
                </a:solidFill>
              </a:rPr>
              <a:t>Age Composition </a:t>
            </a:r>
            <a:endParaRPr lang="en-US" sz="32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0083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2466976"/>
            <a:ext cx="9221907" cy="4261271"/>
          </a:xfrm>
        </p:spPr>
        <p:txBody>
          <a:bodyPr/>
          <a:lstStyle/>
          <a:p>
            <a:r>
              <a:rPr lang="en-US" sz="3000" dirty="0" smtClean="0"/>
              <a:t>Ageing a random sample of the population</a:t>
            </a:r>
          </a:p>
          <a:p>
            <a:pPr lvl="1"/>
            <a:r>
              <a:rPr lang="en-US" sz="2200" dirty="0" smtClean="0"/>
              <a:t>Costly and time consuming</a:t>
            </a:r>
          </a:p>
          <a:p>
            <a:r>
              <a:rPr lang="en-US" sz="3000" dirty="0" smtClean="0"/>
              <a:t>Double sampling, aka. Age Length Keys</a:t>
            </a:r>
          </a:p>
          <a:p>
            <a:pPr marL="274317" lvl="1" indent="0">
              <a:buNone/>
            </a:pPr>
            <a:r>
              <a:rPr lang="en-US" sz="1800" dirty="0" err="1" smtClean="0">
                <a:solidFill>
                  <a:schemeClr val="bg2">
                    <a:lumMod val="75000"/>
                  </a:schemeClr>
                </a:solidFill>
              </a:rPr>
              <a:t>Fridriksson</a:t>
            </a:r>
            <a:r>
              <a:rPr lang="en-US" sz="1800" dirty="0">
                <a:solidFill>
                  <a:schemeClr val="bg2">
                    <a:lumMod val="75000"/>
                  </a:schemeClr>
                </a:solidFill>
              </a:rPr>
              <a:t> 1934, </a:t>
            </a:r>
            <a:r>
              <a:rPr lang="en-US" sz="1800" dirty="0" err="1">
                <a:solidFill>
                  <a:schemeClr val="bg2">
                    <a:lumMod val="75000"/>
                  </a:schemeClr>
                </a:solidFill>
              </a:rPr>
              <a:t>Tenenbein</a:t>
            </a:r>
            <a:r>
              <a:rPr lang="en-US" sz="1800" dirty="0">
                <a:solidFill>
                  <a:schemeClr val="bg2">
                    <a:lumMod val="75000"/>
                  </a:schemeClr>
                </a:solidFill>
              </a:rPr>
              <a:t>, 1972, Tanaka, 1953</a:t>
            </a:r>
            <a:endParaRPr lang="en-US" sz="1800" dirty="0" smtClean="0">
              <a:solidFill>
                <a:schemeClr val="bg2">
                  <a:lumMod val="75000"/>
                </a:schemeClr>
              </a:solidFill>
            </a:endParaRPr>
          </a:p>
          <a:p>
            <a:pPr lvl="1"/>
            <a:r>
              <a:rPr lang="en-US" sz="2200" dirty="0" smtClean="0"/>
              <a:t>1</a:t>
            </a:r>
            <a:r>
              <a:rPr lang="en-US" sz="2200" baseline="30000" dirty="0" smtClean="0"/>
              <a:t>st</a:t>
            </a:r>
            <a:r>
              <a:rPr lang="en-US" sz="2200" dirty="0" smtClean="0"/>
              <a:t> stage: large random sample lengths (cheap!)</a:t>
            </a:r>
          </a:p>
          <a:p>
            <a:pPr lvl="1"/>
            <a:r>
              <a:rPr lang="en-US" sz="2200" dirty="0" smtClean="0"/>
              <a:t>2</a:t>
            </a:r>
            <a:r>
              <a:rPr lang="en-US" sz="2200" baseline="30000" dirty="0" smtClean="0"/>
              <a:t>nd</a:t>
            </a:r>
            <a:r>
              <a:rPr lang="en-US" sz="2200" dirty="0" smtClean="0"/>
              <a:t> stage: small age subsample </a:t>
            </a:r>
            <a:r>
              <a:rPr lang="en-US" sz="2200" dirty="0"/>
              <a:t>(</a:t>
            </a:r>
            <a:r>
              <a:rPr lang="en-US" sz="2200" dirty="0" smtClean="0"/>
              <a:t>expensive!) through length-stratified sampling</a:t>
            </a:r>
            <a:endParaRPr lang="en-US" sz="2200" dirty="0"/>
          </a:p>
        </p:txBody>
      </p:sp>
      <p:pic>
        <p:nvPicPr>
          <p:cNvPr id="6146" name="Picture 2" descr="Near-Infrared Technology Identifies Fish Species From Otoliths | NOAA  Fisheri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7068" y="1083288"/>
            <a:ext cx="2743200" cy="2743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70588" y="1184910"/>
            <a:ext cx="11453326" cy="1325880"/>
          </a:xfrm>
        </p:spPr>
        <p:txBody>
          <a:bodyPr/>
          <a:lstStyle/>
          <a:p>
            <a:r>
              <a:rPr lang="en-US" dirty="0" smtClean="0"/>
              <a:t>Why use ALKs?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686050" y="0"/>
            <a:ext cx="657423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bg2">
                    <a:lumMod val="75000"/>
                  </a:schemeClr>
                </a:solidFill>
              </a:rPr>
              <a:t>The Importance of Age Composition </a:t>
            </a:r>
          </a:p>
        </p:txBody>
      </p:sp>
    </p:spTree>
    <p:extLst>
      <p:ext uri="{BB962C8B-B14F-4D97-AF65-F5344CB8AC3E}">
        <p14:creationId xmlns:p14="http://schemas.microsoft.com/office/powerpoint/2010/main" val="913125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358208" y="2186797"/>
                <a:ext cx="4225491" cy="91877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acc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𝑄</m:t>
                      </m:r>
                      <m:f>
                        <m:f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num>
                        <m:den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8208" y="2186797"/>
                <a:ext cx="4225491" cy="91877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/>
          <p:cNvSpPr/>
          <p:nvPr/>
        </p:nvSpPr>
        <p:spPr>
          <a:xfrm>
            <a:off x="8955629" y="103712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914205" y="1497889"/>
            <a:ext cx="914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9056001" y="2037020"/>
            <a:ext cx="713657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20cm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014577" y="2034908"/>
            <a:ext cx="713657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30cm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895153" y="4554274"/>
            <a:ext cx="952505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N=1000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956869" y="602306"/>
            <a:ext cx="829073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N=500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5400000">
            <a:off x="10267029" y="1202304"/>
            <a:ext cx="1572866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8998"/>
                </a:solidFill>
              </a:rPr>
              <a:t>Length sample</a:t>
            </a:r>
            <a:endParaRPr lang="en-US" dirty="0">
              <a:solidFill>
                <a:srgbClr val="008998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rot="5400000">
            <a:off x="10417711" y="3186933"/>
            <a:ext cx="1271502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Age sample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955629" y="3567069"/>
            <a:ext cx="914400" cy="28609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9914205" y="3089709"/>
            <a:ext cx="914400" cy="7634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9056001" y="3938665"/>
            <a:ext cx="713657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20cm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0014577" y="3936553"/>
            <a:ext cx="713657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30cm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056802" y="3513783"/>
            <a:ext cx="712054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Age 0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0015378" y="3487289"/>
            <a:ext cx="712054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Age 1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8256482" y="3197657"/>
            <a:ext cx="705642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N=10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0018584" y="2706583"/>
            <a:ext cx="705642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N=80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8955629" y="3240219"/>
            <a:ext cx="914400" cy="28609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9056802" y="3186933"/>
            <a:ext cx="712054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Age 1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8253575" y="3513783"/>
            <a:ext cx="705642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N=10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8955629" y="5339463"/>
            <a:ext cx="914400" cy="4572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9914205" y="4891464"/>
            <a:ext cx="914400" cy="914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 rot="5400000">
            <a:off x="10172451" y="5127264"/>
            <a:ext cx="1762021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3"/>
                </a:solidFill>
              </a:rPr>
              <a:t>Age </a:t>
            </a:r>
            <a:r>
              <a:rPr lang="en-US" dirty="0">
                <a:solidFill>
                  <a:schemeClr val="accent3"/>
                </a:solidFill>
              </a:rPr>
              <a:t>composition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056802" y="5376844"/>
            <a:ext cx="712054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Age 0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10015378" y="5375336"/>
            <a:ext cx="712054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Age 1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8998293" y="4965269"/>
            <a:ext cx="829073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N=500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8936577" y="605423"/>
            <a:ext cx="952505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N=1000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456897" y="3281972"/>
            <a:ext cx="1733167" cy="625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Estimate of 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age composition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39" name="Straight Arrow Connector 38"/>
          <p:cNvCxnSpPr/>
          <p:nvPr/>
        </p:nvCxnSpPr>
        <p:spPr>
          <a:xfrm flipV="1">
            <a:off x="2800686" y="2984112"/>
            <a:ext cx="0" cy="469344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Curved Left Arrow 46"/>
          <p:cNvSpPr/>
          <p:nvPr/>
        </p:nvSpPr>
        <p:spPr>
          <a:xfrm>
            <a:off x="11232806" y="1497889"/>
            <a:ext cx="491108" cy="1689044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Curved Left Arrow 47"/>
          <p:cNvSpPr/>
          <p:nvPr/>
        </p:nvSpPr>
        <p:spPr>
          <a:xfrm>
            <a:off x="11231559" y="3538193"/>
            <a:ext cx="491108" cy="1689044"/>
          </a:xfrm>
          <a:prstGeom prst="curved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28889" y="2021129"/>
            <a:ext cx="2891745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Sample sizes of fish belonging to each length bin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53" name="Straight Arrow Connector 52"/>
          <p:cNvCxnSpPr/>
          <p:nvPr/>
        </p:nvCxnSpPr>
        <p:spPr>
          <a:xfrm flipH="1">
            <a:off x="4301800" y="2333651"/>
            <a:ext cx="227089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68196" y="5440472"/>
            <a:ext cx="19337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 err="1">
                <a:solidFill>
                  <a:schemeClr val="bg2">
                    <a:lumMod val="75000"/>
                  </a:schemeClr>
                </a:solidFill>
              </a:rPr>
              <a:t>Fridriksson</a:t>
            </a:r>
            <a:r>
              <a:rPr lang="en-US" sz="1800" dirty="0">
                <a:solidFill>
                  <a:schemeClr val="bg2">
                    <a:lumMod val="75000"/>
                  </a:schemeClr>
                </a:solidFill>
              </a:rPr>
              <a:t>, 1934</a:t>
            </a:r>
          </a:p>
        </p:txBody>
      </p:sp>
      <p:sp>
        <p:nvSpPr>
          <p:cNvPr id="62" name="Rectangle 61"/>
          <p:cNvSpPr/>
          <p:nvPr/>
        </p:nvSpPr>
        <p:spPr>
          <a:xfrm>
            <a:off x="68196" y="5828931"/>
            <a:ext cx="26308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 smtClean="0">
                <a:solidFill>
                  <a:schemeClr val="bg2">
                    <a:lumMod val="75000"/>
                  </a:schemeClr>
                </a:solidFill>
              </a:rPr>
              <a:t>Ailloud and </a:t>
            </a:r>
            <a:r>
              <a:rPr lang="en-US" sz="1800" dirty="0" err="1" smtClean="0">
                <a:solidFill>
                  <a:schemeClr val="bg2">
                    <a:lumMod val="75000"/>
                  </a:schemeClr>
                </a:solidFill>
              </a:rPr>
              <a:t>Hoenig</a:t>
            </a:r>
            <a:r>
              <a:rPr lang="en-US" sz="1800" dirty="0" smtClean="0">
                <a:solidFill>
                  <a:schemeClr val="bg2">
                    <a:lumMod val="75000"/>
                  </a:schemeClr>
                </a:solidFill>
              </a:rPr>
              <a:t> 2019</a:t>
            </a:r>
            <a:endParaRPr lang="en-US" sz="1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9063214" y="2848958"/>
            <a:ext cx="705642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N=20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9277215" y="1326479"/>
            <a:ext cx="277640" cy="625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?</a:t>
            </a:r>
          </a:p>
          <a:p>
            <a:endParaRPr 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10219011" y="1553792"/>
            <a:ext cx="277640" cy="625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?</a:t>
            </a:r>
          </a:p>
          <a:p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4513240" y="2824551"/>
            <a:ext cx="3422284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Total sample size of measured fish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 flipH="1">
            <a:off x="4301800" y="2977951"/>
            <a:ext cx="227089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Box 50"/>
              <p:cNvSpPr txBox="1"/>
              <p:nvPr/>
            </p:nvSpPr>
            <p:spPr>
              <a:xfrm>
                <a:off x="889249" y="1415021"/>
                <a:ext cx="2497287" cy="7096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chemeClr val="bg1">
                        <a:lumMod val="50000"/>
                      </a:schemeClr>
                    </a:solidFill>
                  </a:rPr>
                  <a:t>Matrix with elements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𝑎𝑔𝑒</m:t>
                        </m:r>
                        <m:r>
                          <a:rPr lang="en-US" b="0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𝑙𝑒𝑛𝑔𝑡h</m:t>
                        </m:r>
                      </m:sub>
                    </m:sSub>
                    <m:r>
                      <a:rPr lang="en-US" b="0" i="1" smtClean="0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skw"/>
                        <m:ctrlPr>
                          <a:rPr lang="en-US" b="0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US" b="0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b="0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𝑙</m:t>
                            </m:r>
                          </m:sub>
                        </m:sSub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en-US" b="0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b="0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US" b="0" i="1" smtClean="0">
                                    <a:solidFill>
                                      <a:schemeClr val="bg1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solidFill>
                                      <a:schemeClr val="bg1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US" b="0" i="1" smtClean="0">
                                    <a:solidFill>
                                      <a:schemeClr val="bg1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en-US" b="0" i="1" smtClean="0">
                                    <a:solidFill>
                                      <a:schemeClr val="bg1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b="0" i="1" smtClean="0">
                                    <a:solidFill>
                                      <a:schemeClr val="bg1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𝑙</m:t>
                                </m:r>
                              </m:sub>
                            </m:sSub>
                          </m:e>
                        </m:nary>
                      </m:den>
                    </m:f>
                  </m:oMath>
                </a14:m>
                <a:r>
                  <a:rPr lang="en-US" dirty="0" smtClean="0">
                    <a:solidFill>
                      <a:schemeClr val="bg1">
                        <a:lumMod val="50000"/>
                      </a:schemeClr>
                    </a:solidFill>
                  </a:rPr>
                  <a:t> 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51" name="TextBox 5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9249" y="1415021"/>
                <a:ext cx="2497287" cy="709681"/>
              </a:xfrm>
              <a:prstGeom prst="rect">
                <a:avLst/>
              </a:prstGeom>
              <a:blipFill>
                <a:blip r:embed="rId4"/>
                <a:stretch>
                  <a:fillRect l="-1707" t="-35043" r="-3659" b="-11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4" name="Straight Arrow Connector 53"/>
          <p:cNvCxnSpPr/>
          <p:nvPr/>
        </p:nvCxnSpPr>
        <p:spPr>
          <a:xfrm>
            <a:off x="3195143" y="2154307"/>
            <a:ext cx="388862" cy="358688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V="1">
            <a:off x="4033520" y="3296465"/>
            <a:ext cx="0" cy="1173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3474233" y="2425339"/>
            <a:ext cx="386080" cy="55877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3860313" y="2161677"/>
            <a:ext cx="386080" cy="112029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Arrow Connector 66"/>
          <p:cNvCxnSpPr/>
          <p:nvPr/>
        </p:nvCxnSpPr>
        <p:spPr>
          <a:xfrm flipV="1">
            <a:off x="3667273" y="3031635"/>
            <a:ext cx="0" cy="1173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8" name="TextBox 67"/>
              <p:cNvSpPr txBox="1"/>
              <p:nvPr/>
            </p:nvSpPr>
            <p:spPr>
              <a:xfrm>
                <a:off x="2238798" y="4248747"/>
                <a:ext cx="1663853" cy="3659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acc>
                      <m:r>
                        <a:rPr lang="en-US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𝑎𝑔𝑒</m:t>
                      </m:r>
                      <m:r>
                        <a:rPr lang="en-US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𝑙𝑒𝑛𝑔𝑡h</m:t>
                      </m:r>
                      <m:r>
                        <a:rPr lang="en-US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68" name="TextBox 6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8798" y="4248747"/>
                <a:ext cx="1663853" cy="365934"/>
              </a:xfrm>
              <a:prstGeom prst="rect">
                <a:avLst/>
              </a:prstGeom>
              <a:blipFill>
                <a:blip r:embed="rId5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/>
              <p:cNvSpPr txBox="1"/>
              <p:nvPr/>
            </p:nvSpPr>
            <p:spPr>
              <a:xfrm>
                <a:off x="3801675" y="4495738"/>
                <a:ext cx="1218154" cy="3659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acc>
                      <m:r>
                        <a:rPr lang="en-US" i="1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𝑙𝑒𝑛𝑔𝑡h</m:t>
                      </m:r>
                      <m:r>
                        <a:rPr lang="en-US" i="1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69" name="TextBox 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1675" y="4495738"/>
                <a:ext cx="1218154" cy="365934"/>
              </a:xfrm>
              <a:prstGeom prst="rect">
                <a:avLst/>
              </a:prstGeom>
              <a:blipFill>
                <a:blip r:embed="rId6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Box 71"/>
              <p:cNvSpPr txBox="1"/>
              <p:nvPr/>
            </p:nvSpPr>
            <p:spPr>
              <a:xfrm>
                <a:off x="5081135" y="5045831"/>
                <a:ext cx="3697105" cy="72725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b="0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b="0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acc>
                    <m:r>
                      <a:rPr lang="en-US" sz="2800" b="0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sz="2800" b="0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sz="2800" i="1">
                                <a:solidFill>
                                  <a:schemeClr val="accent3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2800" i="1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800" i="1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e>
                            <m:e>
                              <m:r>
                                <a:rPr lang="en-US" sz="2800" i="1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2800" i="1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</a:rPr>
                                <m:t>.5</m:t>
                              </m:r>
                            </m:e>
                            <m:e>
                              <m:r>
                                <a:rPr lang="en-US" sz="2800" i="1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2800" b="0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2800" b="0" i="1" smtClean="0">
                                <a:solidFill>
                                  <a:schemeClr val="accent3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2800" b="0" i="1" smtClean="0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800" b="0" i="1" smtClean="0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</a:rPr>
                                <m:t>66</m:t>
                              </m:r>
                            </m:e>
                          </m:mr>
                          <m:mr>
                            <m:e>
                              <m:r>
                                <a:rPr lang="en-US" sz="2800" b="0" i="1" smtClean="0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</a:rPr>
                                <m:t>.33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sz="2800" dirty="0" smtClean="0">
                    <a:solidFill>
                      <a:schemeClr val="accent3"/>
                    </a:solidFill>
                  </a:rPr>
                  <a:t>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800" i="1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2800" i="1">
                                <a:solidFill>
                                  <a:schemeClr val="accent3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2800" i="1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800" b="0" i="1" smtClean="0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</a:rPr>
                                <m:t>33</m:t>
                              </m:r>
                            </m:e>
                          </m:mr>
                          <m:mr>
                            <m:e>
                              <m:r>
                                <a:rPr lang="en-US" sz="2800" i="1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800" b="0" i="1" smtClean="0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</a:rPr>
                                <m:t>66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sz="2800" dirty="0">
                  <a:solidFill>
                    <a:schemeClr val="accent3"/>
                  </a:solidFill>
                </a:endParaRPr>
              </a:p>
            </p:txBody>
          </p:sp>
        </mc:Choice>
        <mc:Fallback xmlns="">
          <p:sp>
            <p:nvSpPr>
              <p:cNvPr id="72" name="TextBox 7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1135" y="5045831"/>
                <a:ext cx="3697105" cy="727250"/>
              </a:xfrm>
              <a:prstGeom prst="rect">
                <a:avLst/>
              </a:prstGeom>
              <a:blipFill>
                <a:blip r:embed="rId7"/>
                <a:stretch>
                  <a:fillRect l="-165" b="-75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5" name="Rectangle 74"/>
          <p:cNvSpPr/>
          <p:nvPr/>
        </p:nvSpPr>
        <p:spPr>
          <a:xfrm>
            <a:off x="2090481" y="0"/>
            <a:ext cx="80110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75000"/>
                  </a:schemeClr>
                </a:solidFill>
              </a:rPr>
              <a:t>The “Classic” Forward Age-Length Key (ALK)</a:t>
            </a:r>
          </a:p>
        </p:txBody>
      </p:sp>
    </p:spTree>
    <p:extLst>
      <p:ext uri="{BB962C8B-B14F-4D97-AF65-F5344CB8AC3E}">
        <p14:creationId xmlns:p14="http://schemas.microsoft.com/office/powerpoint/2010/main" val="28964501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  <p:bldP spid="9" grpId="0"/>
      <p:bldP spid="12" grpId="0"/>
      <p:bldP spid="13" grpId="0"/>
      <p:bldP spid="14" grpId="0"/>
      <p:bldP spid="15" grpId="0"/>
      <p:bldP spid="16" grpId="0" animBg="1"/>
      <p:bldP spid="17" grpId="0" animBg="1"/>
      <p:bldP spid="18" grpId="0"/>
      <p:bldP spid="19" grpId="0"/>
      <p:bldP spid="20" grpId="0"/>
      <p:bldP spid="21" grpId="0"/>
      <p:bldP spid="22" grpId="0"/>
      <p:bldP spid="23" grpId="0"/>
      <p:bldP spid="26" grpId="0" animBg="1"/>
      <p:bldP spid="27" grpId="0"/>
      <p:bldP spid="28" grpId="0"/>
      <p:bldP spid="29" grpId="0" animBg="1"/>
      <p:bldP spid="30" grpId="0" animBg="1"/>
      <p:bldP spid="31" grpId="0"/>
      <p:bldP spid="32" grpId="0"/>
      <p:bldP spid="34" grpId="0"/>
      <p:bldP spid="35" grpId="0"/>
      <p:bldP spid="36" grpId="0"/>
      <p:bldP spid="47" grpId="0" animBg="1"/>
      <p:bldP spid="48" grpId="0" animBg="1"/>
      <p:bldP spid="52" grpId="0"/>
      <p:bldP spid="63" grpId="0"/>
      <p:bldP spid="64" grpId="0"/>
      <p:bldP spid="65" grpId="0"/>
      <p:bldP spid="49" grpId="0"/>
      <p:bldP spid="51" grpId="0"/>
      <p:bldP spid="38" grpId="0" animBg="1"/>
      <p:bldP spid="66" grpId="0" animBg="1"/>
      <p:bldP spid="68" grpId="0"/>
      <p:bldP spid="69" grpId="0"/>
      <p:bldP spid="7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358208" y="2186797"/>
                <a:ext cx="4225491" cy="91877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acc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𝑄</m:t>
                      </m:r>
                      <m:f>
                        <m:f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num>
                        <m:den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8208" y="2186797"/>
                <a:ext cx="4225491" cy="91877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/>
          <p:cNvSpPr/>
          <p:nvPr/>
        </p:nvSpPr>
        <p:spPr>
          <a:xfrm>
            <a:off x="8955629" y="103712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914205" y="1497889"/>
            <a:ext cx="914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9056001" y="2037020"/>
            <a:ext cx="713657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20cm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014577" y="2034908"/>
            <a:ext cx="713657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30cm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956869" y="602306"/>
            <a:ext cx="829073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N=500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5400000">
            <a:off x="10267029" y="1202304"/>
            <a:ext cx="1572866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8998"/>
                </a:solidFill>
              </a:rPr>
              <a:t>Length sample</a:t>
            </a:r>
            <a:endParaRPr lang="en-US" dirty="0">
              <a:solidFill>
                <a:srgbClr val="008998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rot="5400000">
            <a:off x="10417711" y="3186933"/>
            <a:ext cx="1271502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Age sample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955629" y="3567069"/>
            <a:ext cx="914400" cy="28609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9056001" y="3938665"/>
            <a:ext cx="713657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20cm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0014577" y="3936553"/>
            <a:ext cx="713657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30cm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056802" y="3513783"/>
            <a:ext cx="712054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Age 0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0161530" y="3221395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accent6"/>
                </a:solidFill>
              </a:rPr>
              <a:t>?</a:t>
            </a:r>
            <a:endParaRPr lang="en-US" sz="3200" b="1" dirty="0">
              <a:solidFill>
                <a:schemeClr val="accent6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256482" y="3197657"/>
            <a:ext cx="705642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N=10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0018584" y="2706583"/>
            <a:ext cx="582211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N=0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8955629" y="3240219"/>
            <a:ext cx="914400" cy="28609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9056802" y="3186933"/>
            <a:ext cx="712054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Age 1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8253575" y="3513783"/>
            <a:ext cx="705642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N=10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 rot="5400000">
            <a:off x="10172451" y="5127264"/>
            <a:ext cx="1762021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3"/>
                </a:solidFill>
              </a:rPr>
              <a:t>Age </a:t>
            </a:r>
            <a:r>
              <a:rPr lang="en-US" dirty="0" smtClean="0">
                <a:solidFill>
                  <a:schemeClr val="accent3"/>
                </a:solidFill>
              </a:rPr>
              <a:t>composition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936577" y="605423"/>
            <a:ext cx="952505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N=1000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456897" y="3281972"/>
            <a:ext cx="1733167" cy="625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Estimate of 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age composition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39" name="Straight Arrow Connector 38"/>
          <p:cNvCxnSpPr/>
          <p:nvPr/>
        </p:nvCxnSpPr>
        <p:spPr>
          <a:xfrm flipV="1">
            <a:off x="2800686" y="2984112"/>
            <a:ext cx="0" cy="469344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Curved Left Arrow 46"/>
          <p:cNvSpPr/>
          <p:nvPr/>
        </p:nvSpPr>
        <p:spPr>
          <a:xfrm>
            <a:off x="11232806" y="1497889"/>
            <a:ext cx="491108" cy="1689044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Curved Left Arrow 47"/>
          <p:cNvSpPr/>
          <p:nvPr/>
        </p:nvSpPr>
        <p:spPr>
          <a:xfrm>
            <a:off x="11231559" y="3538193"/>
            <a:ext cx="491108" cy="1689044"/>
          </a:xfrm>
          <a:prstGeom prst="curved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528889" y="2021129"/>
            <a:ext cx="2891745" cy="62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Sample sizes of fish belonging to each length bin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53" name="Straight Arrow Connector 52"/>
          <p:cNvCxnSpPr/>
          <p:nvPr/>
        </p:nvCxnSpPr>
        <p:spPr>
          <a:xfrm flipH="1">
            <a:off x="4301800" y="2333651"/>
            <a:ext cx="227089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68196" y="5440472"/>
            <a:ext cx="19337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 err="1">
                <a:solidFill>
                  <a:schemeClr val="bg2">
                    <a:lumMod val="75000"/>
                  </a:schemeClr>
                </a:solidFill>
              </a:rPr>
              <a:t>Fridriksson</a:t>
            </a:r>
            <a:r>
              <a:rPr lang="en-US" sz="1800" dirty="0">
                <a:solidFill>
                  <a:schemeClr val="bg2">
                    <a:lumMod val="75000"/>
                  </a:schemeClr>
                </a:solidFill>
              </a:rPr>
              <a:t>, 1934</a:t>
            </a:r>
          </a:p>
        </p:txBody>
      </p:sp>
      <p:sp>
        <p:nvSpPr>
          <p:cNvPr id="62" name="Rectangle 61"/>
          <p:cNvSpPr/>
          <p:nvPr/>
        </p:nvSpPr>
        <p:spPr>
          <a:xfrm>
            <a:off x="68196" y="5828931"/>
            <a:ext cx="26308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 smtClean="0">
                <a:solidFill>
                  <a:schemeClr val="bg2">
                    <a:lumMod val="75000"/>
                  </a:schemeClr>
                </a:solidFill>
              </a:rPr>
              <a:t>Ailloud and </a:t>
            </a:r>
            <a:r>
              <a:rPr lang="en-US" sz="1800" dirty="0" err="1" smtClean="0">
                <a:solidFill>
                  <a:schemeClr val="bg2">
                    <a:lumMod val="75000"/>
                  </a:schemeClr>
                </a:solidFill>
              </a:rPr>
              <a:t>Hoenig</a:t>
            </a:r>
            <a:r>
              <a:rPr lang="en-US" sz="1800" dirty="0" smtClean="0">
                <a:solidFill>
                  <a:schemeClr val="bg2">
                    <a:lumMod val="75000"/>
                  </a:schemeClr>
                </a:solidFill>
              </a:rPr>
              <a:t> 2019</a:t>
            </a:r>
            <a:endParaRPr lang="en-US" sz="1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9063214" y="2848958"/>
            <a:ext cx="705642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N=20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9277215" y="1326479"/>
            <a:ext cx="277640" cy="625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?</a:t>
            </a:r>
          </a:p>
          <a:p>
            <a:endParaRPr 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10219011" y="1553792"/>
            <a:ext cx="277640" cy="625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?</a:t>
            </a:r>
          </a:p>
          <a:p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4513240" y="2824551"/>
            <a:ext cx="3422284" cy="358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Total sample size of measured fish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 flipH="1">
            <a:off x="4301800" y="2977951"/>
            <a:ext cx="227089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Box 50"/>
              <p:cNvSpPr txBox="1"/>
              <p:nvPr/>
            </p:nvSpPr>
            <p:spPr>
              <a:xfrm>
                <a:off x="889249" y="1415021"/>
                <a:ext cx="2497287" cy="7096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chemeClr val="bg1">
                        <a:lumMod val="50000"/>
                      </a:schemeClr>
                    </a:solidFill>
                  </a:rPr>
                  <a:t>Matrix with elements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𝑎𝑔𝑒</m:t>
                        </m:r>
                        <m:r>
                          <a:rPr lang="en-US" b="0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𝑙𝑒𝑛𝑔𝑡h</m:t>
                        </m:r>
                      </m:sub>
                    </m:sSub>
                    <m:r>
                      <a:rPr lang="en-US" b="0" i="1" smtClean="0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type m:val="skw"/>
                        <m:ctrlPr>
                          <a:rPr lang="en-US" b="0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US" b="0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b="0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𝑙</m:t>
                            </m:r>
                          </m:sub>
                        </m:sSub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en-US" b="0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b="0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US" b="0" i="1" smtClean="0">
                                    <a:solidFill>
                                      <a:schemeClr val="bg1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solidFill>
                                      <a:schemeClr val="bg1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US" b="0" i="1" smtClean="0">
                                    <a:solidFill>
                                      <a:schemeClr val="bg1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en-US" b="0" i="1" smtClean="0">
                                    <a:solidFill>
                                      <a:schemeClr val="bg1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b="0" i="1" smtClean="0">
                                    <a:solidFill>
                                      <a:schemeClr val="bg1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𝑙</m:t>
                                </m:r>
                              </m:sub>
                            </m:sSub>
                          </m:e>
                        </m:nary>
                      </m:den>
                    </m:f>
                  </m:oMath>
                </a14:m>
                <a:r>
                  <a:rPr lang="en-US" dirty="0" smtClean="0">
                    <a:solidFill>
                      <a:schemeClr val="bg1">
                        <a:lumMod val="50000"/>
                      </a:schemeClr>
                    </a:solidFill>
                  </a:rPr>
                  <a:t> </a:t>
                </a:r>
                <a:endParaRPr 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51" name="TextBox 5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9249" y="1415021"/>
                <a:ext cx="2497287" cy="709681"/>
              </a:xfrm>
              <a:prstGeom prst="rect">
                <a:avLst/>
              </a:prstGeom>
              <a:blipFill>
                <a:blip r:embed="rId4"/>
                <a:stretch>
                  <a:fillRect l="-1707" t="-35043" r="-3659" b="-11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4" name="Straight Arrow Connector 53"/>
          <p:cNvCxnSpPr/>
          <p:nvPr/>
        </p:nvCxnSpPr>
        <p:spPr>
          <a:xfrm>
            <a:off x="3195143" y="2154307"/>
            <a:ext cx="388862" cy="358688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V="1">
            <a:off x="4033520" y="3296465"/>
            <a:ext cx="0" cy="1173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3474233" y="2425339"/>
            <a:ext cx="386080" cy="55877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3860313" y="2161677"/>
            <a:ext cx="386080" cy="112029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Arrow Connector 66"/>
          <p:cNvCxnSpPr/>
          <p:nvPr/>
        </p:nvCxnSpPr>
        <p:spPr>
          <a:xfrm flipV="1">
            <a:off x="3667273" y="3031635"/>
            <a:ext cx="0" cy="1173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8" name="TextBox 67"/>
              <p:cNvSpPr txBox="1"/>
              <p:nvPr/>
            </p:nvSpPr>
            <p:spPr>
              <a:xfrm>
                <a:off x="2238798" y="4248747"/>
                <a:ext cx="1663853" cy="3659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acc>
                      <m:r>
                        <a:rPr lang="en-US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𝑎𝑔𝑒</m:t>
                      </m:r>
                      <m:r>
                        <a:rPr lang="en-US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𝑙𝑒𝑛𝑔𝑡h</m:t>
                      </m:r>
                      <m:r>
                        <a:rPr lang="en-US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68" name="TextBox 6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8798" y="4248747"/>
                <a:ext cx="1663853" cy="365934"/>
              </a:xfrm>
              <a:prstGeom prst="rect">
                <a:avLst/>
              </a:prstGeom>
              <a:blipFill>
                <a:blip r:embed="rId5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/>
              <p:cNvSpPr txBox="1"/>
              <p:nvPr/>
            </p:nvSpPr>
            <p:spPr>
              <a:xfrm>
                <a:off x="3801675" y="4495738"/>
                <a:ext cx="1218154" cy="3659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acc>
                      <m:r>
                        <a:rPr lang="en-US" i="1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𝑙𝑒𝑛𝑔𝑡h</m:t>
                      </m:r>
                      <m:r>
                        <a:rPr lang="en-US" i="1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69" name="TextBox 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1675" y="4495738"/>
                <a:ext cx="1218154" cy="365934"/>
              </a:xfrm>
              <a:prstGeom prst="rect">
                <a:avLst/>
              </a:prstGeom>
              <a:blipFill>
                <a:blip r:embed="rId6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2" name="TextBox 71"/>
              <p:cNvSpPr txBox="1"/>
              <p:nvPr/>
            </p:nvSpPr>
            <p:spPr>
              <a:xfrm>
                <a:off x="5081135" y="5045831"/>
                <a:ext cx="3697105" cy="72725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800" b="0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b="0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acc>
                    <m:r>
                      <a:rPr lang="en-US" sz="2800" b="0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sz="2800" b="0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sz="2800" i="1">
                                <a:solidFill>
                                  <a:schemeClr val="accent3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2800" i="1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800" i="1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e>
                            <m:e>
                              <m:r>
                                <a:rPr lang="en-US" sz="2800" b="1" i="1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</a:rPr>
                                <m:t>?</m:t>
                              </m:r>
                            </m:e>
                          </m:mr>
                          <m:mr>
                            <m:e>
                              <m:r>
                                <a:rPr lang="en-US" sz="2800" i="1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</a:rPr>
                                <m:t>.5</m:t>
                              </m:r>
                            </m:e>
                            <m:e>
                              <m:r>
                                <a:rPr lang="en-US" sz="2800" b="1" i="1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</a:rPr>
                                <m:t>?</m:t>
                              </m:r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2800" b="0" i="1" smtClean="0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2800" b="0" i="1" smtClean="0">
                                <a:solidFill>
                                  <a:schemeClr val="accent3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2800" b="0" i="1" smtClean="0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800" b="0" i="1" smtClean="0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</a:rPr>
                                <m:t>66</m:t>
                              </m:r>
                            </m:e>
                          </m:mr>
                          <m:mr>
                            <m:e>
                              <m:r>
                                <a:rPr lang="en-US" sz="2800" b="0" i="1" smtClean="0">
                                  <a:solidFill>
                                    <a:schemeClr val="accent3"/>
                                  </a:solidFill>
                                  <a:latin typeface="Cambria Math" panose="02040503050406030204" pitchFamily="18" charset="0"/>
                                </a:rPr>
                                <m:t>.33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sz="2800" dirty="0" smtClean="0">
                    <a:solidFill>
                      <a:schemeClr val="accent3"/>
                    </a:solidFill>
                  </a:rPr>
                  <a:t>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800" i="1">
                            <a:solidFill>
                              <a:schemeClr val="accent3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2800" i="1">
                                <a:solidFill>
                                  <a:schemeClr val="accent3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sz="2800" b="1" i="1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</a:rPr>
                                <m:t>?</m:t>
                              </m:r>
                            </m:e>
                          </m:mr>
                          <m:mr>
                            <m:e>
                              <m:r>
                                <a:rPr lang="en-US" sz="2800" b="1" i="1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</a:rPr>
                                <m:t>?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sz="2800" dirty="0">
                  <a:solidFill>
                    <a:schemeClr val="accent3"/>
                  </a:solidFill>
                </a:endParaRPr>
              </a:p>
            </p:txBody>
          </p:sp>
        </mc:Choice>
        <mc:Fallback>
          <p:sp>
            <p:nvSpPr>
              <p:cNvPr id="72" name="TextBox 7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1135" y="5045831"/>
                <a:ext cx="3697105" cy="727250"/>
              </a:xfrm>
              <a:prstGeom prst="rect">
                <a:avLst/>
              </a:prstGeom>
              <a:blipFill>
                <a:blip r:embed="rId7"/>
                <a:stretch>
                  <a:fillRect l="-165" b="-75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5" name="Rectangle 74"/>
          <p:cNvSpPr/>
          <p:nvPr/>
        </p:nvSpPr>
        <p:spPr>
          <a:xfrm>
            <a:off x="1704414" y="0"/>
            <a:ext cx="87831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75000"/>
                  </a:schemeClr>
                </a:solidFill>
              </a:rPr>
              <a:t>Assumptions, Limitations and Potential Solutions</a:t>
            </a:r>
            <a:endParaRPr lang="en-US" sz="32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9742980" y="4861370"/>
            <a:ext cx="2323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accent6"/>
                </a:solidFill>
              </a:rPr>
              <a:t>?</a:t>
            </a:r>
            <a:endParaRPr lang="en-US" sz="3200" b="1" dirty="0">
              <a:solidFill>
                <a:schemeClr val="accent6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 rot="19246901">
            <a:off x="3251200" y="2667695"/>
            <a:ext cx="4073423" cy="1015663"/>
          </a:xfrm>
          <a:prstGeom prst="rect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6000" b="1" dirty="0" smtClean="0">
                <a:ln w="28575">
                  <a:solidFill>
                    <a:schemeClr val="accent6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DATA GAPS</a:t>
            </a:r>
            <a:endParaRPr lang="en-US" sz="6000" b="1" dirty="0">
              <a:ln w="28575">
                <a:solidFill>
                  <a:schemeClr val="accent6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91159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7809077" y="818100"/>
            <a:ext cx="3712324" cy="2007685"/>
            <a:chOff x="7803246" y="595358"/>
            <a:chExt cx="3712324" cy="2007685"/>
          </a:xfrm>
        </p:grpSpPr>
        <p:grpSp>
          <p:nvGrpSpPr>
            <p:cNvPr id="5" name="Group 4"/>
            <p:cNvGrpSpPr/>
            <p:nvPr/>
          </p:nvGrpSpPr>
          <p:grpSpPr>
            <a:xfrm>
              <a:off x="7803246" y="595358"/>
              <a:ext cx="1696831" cy="1995242"/>
              <a:chOff x="1447362" y="2388238"/>
              <a:chExt cx="2707458" cy="2447154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1722697" y="2388238"/>
                <a:ext cx="2264627" cy="79272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4572" lvl="1" indent="0" algn="ctr">
                  <a:buNone/>
                </a:pPr>
                <a:r>
                  <a:rPr lang="en-US" dirty="0" smtClean="0"/>
                  <a:t>High </a:t>
                </a:r>
              </a:p>
              <a:p>
                <a:pPr marL="4572" lvl="1" indent="0" algn="ctr">
                  <a:buNone/>
                </a:pPr>
                <a:r>
                  <a:rPr lang="en-US" dirty="0" smtClean="0"/>
                  <a:t>Recruitment</a:t>
                </a:r>
              </a:p>
            </p:txBody>
          </p:sp>
          <p:grpSp>
            <p:nvGrpSpPr>
              <p:cNvPr id="20" name="Group 19"/>
              <p:cNvGrpSpPr/>
              <p:nvPr/>
            </p:nvGrpSpPr>
            <p:grpSpPr>
              <a:xfrm>
                <a:off x="1447362" y="3288812"/>
                <a:ext cx="2707458" cy="1546580"/>
                <a:chOff x="1392015" y="3288812"/>
                <a:chExt cx="2707458" cy="1546580"/>
              </a:xfrm>
            </p:grpSpPr>
            <p:pic>
              <p:nvPicPr>
                <p:cNvPr id="21" name="Picture 20" descr="http://clipartsign.com/upload/2015/12/02/cartoon-fish-clip-art-outlines-free-vector-for-free-download-about.jp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392015" y="3549816"/>
                  <a:ext cx="839420" cy="365760"/>
                </a:xfrm>
                <a:prstGeom prst="rect">
                  <a:avLst/>
                </a:prstGeom>
                <a:solidFill>
                  <a:srgbClr val="0070C0"/>
                </a:solidFill>
                <a:extLst/>
              </p:spPr>
            </p:pic>
            <p:pic>
              <p:nvPicPr>
                <p:cNvPr id="22" name="Picture 21" descr="http://clipartsign.com/upload/2015/12/02/cartoon-fish-clip-art-outlines-free-vector-for-free-download-about.jp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256327" y="3837398"/>
                  <a:ext cx="839420" cy="365760"/>
                </a:xfrm>
                <a:prstGeom prst="rect">
                  <a:avLst/>
                </a:prstGeom>
                <a:solidFill>
                  <a:srgbClr val="0070C0"/>
                </a:solidFill>
                <a:extLst/>
              </p:spPr>
            </p:pic>
            <p:pic>
              <p:nvPicPr>
                <p:cNvPr id="23" name="Picture 22" descr="http://clipartsign.com/upload/2015/12/02/cartoon-fish-clip-art-outlines-free-vector-for-free-download-about.jp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260053" y="3654518"/>
                  <a:ext cx="839420" cy="365760"/>
                </a:xfrm>
                <a:prstGeom prst="rect">
                  <a:avLst/>
                </a:prstGeom>
                <a:solidFill>
                  <a:srgbClr val="0070C0"/>
                </a:solidFill>
                <a:extLst/>
              </p:spPr>
            </p:pic>
            <p:pic>
              <p:nvPicPr>
                <p:cNvPr id="24" name="Picture 23" descr="http://clipartsign.com/upload/2015/12/02/cartoon-fish-clip-art-outlines-free-vector-for-free-download-about.jp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372630" y="3288812"/>
                  <a:ext cx="839420" cy="365760"/>
                </a:xfrm>
                <a:prstGeom prst="rect">
                  <a:avLst/>
                </a:prstGeom>
                <a:solidFill>
                  <a:srgbClr val="0070C0"/>
                </a:solidFill>
                <a:extLst/>
              </p:spPr>
            </p:pic>
            <p:pic>
              <p:nvPicPr>
                <p:cNvPr id="25" name="Picture 24" descr="http://clipartsign.com/upload/2015/12/02/cartoon-fish-clip-art-outlines-free-vector-for-free-download-about.jp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713832" y="4231403"/>
                  <a:ext cx="839420" cy="365760"/>
                </a:xfrm>
                <a:prstGeom prst="rect">
                  <a:avLst/>
                </a:prstGeom>
                <a:solidFill>
                  <a:srgbClr val="0070C0"/>
                </a:solidFill>
                <a:extLst/>
              </p:spPr>
            </p:pic>
            <p:pic>
              <p:nvPicPr>
                <p:cNvPr id="26" name="Picture 25" descr="http://clipartsign.com/upload/2015/12/02/cartoon-fish-clip-art-outlines-free-vector-for-free-download-about.jp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919366" y="4263083"/>
                  <a:ext cx="839420" cy="365760"/>
                </a:xfrm>
                <a:prstGeom prst="rect">
                  <a:avLst/>
                </a:prstGeom>
                <a:solidFill>
                  <a:srgbClr val="0070C0"/>
                </a:solidFill>
                <a:extLst/>
              </p:spPr>
            </p:pic>
            <p:sp>
              <p:nvSpPr>
                <p:cNvPr id="27" name="TextBox 139"/>
                <p:cNvSpPr txBox="1"/>
                <p:nvPr/>
              </p:nvSpPr>
              <p:spPr>
                <a:xfrm>
                  <a:off x="1659376" y="3700132"/>
                  <a:ext cx="437704" cy="336452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sz="1600" b="1" dirty="0" smtClean="0"/>
                    <a:t>0</a:t>
                  </a:r>
                  <a:endParaRPr lang="en-US" sz="1600" b="1" dirty="0"/>
                </a:p>
              </p:txBody>
            </p:sp>
            <p:sp>
              <p:nvSpPr>
                <p:cNvPr id="28" name="TextBox 140"/>
                <p:cNvSpPr txBox="1"/>
                <p:nvPr/>
              </p:nvSpPr>
              <p:spPr>
                <a:xfrm>
                  <a:off x="2613581" y="3424291"/>
                  <a:ext cx="437704" cy="336452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sz="1600" b="1" dirty="0" smtClean="0"/>
                    <a:t>0</a:t>
                  </a:r>
                  <a:endParaRPr lang="en-US" sz="1600" b="1" dirty="0"/>
                </a:p>
              </p:txBody>
            </p:sp>
            <p:sp>
              <p:nvSpPr>
                <p:cNvPr id="29" name="TextBox 141"/>
                <p:cNvSpPr txBox="1"/>
                <p:nvPr/>
              </p:nvSpPr>
              <p:spPr>
                <a:xfrm>
                  <a:off x="2503497" y="3983230"/>
                  <a:ext cx="437704" cy="336452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sz="1600" b="1" dirty="0" smtClean="0"/>
                    <a:t>0</a:t>
                  </a:r>
                  <a:endParaRPr lang="en-US" sz="1600" b="1" dirty="0"/>
                </a:p>
              </p:txBody>
            </p:sp>
            <p:sp>
              <p:nvSpPr>
                <p:cNvPr id="30" name="TextBox 142"/>
                <p:cNvSpPr txBox="1"/>
                <p:nvPr/>
              </p:nvSpPr>
              <p:spPr>
                <a:xfrm>
                  <a:off x="1959868" y="4406958"/>
                  <a:ext cx="437704" cy="336452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sz="1600" b="1" dirty="0" smtClean="0"/>
                    <a:t>0</a:t>
                  </a:r>
                  <a:endParaRPr lang="en-US" sz="1600" b="1" dirty="0"/>
                </a:p>
              </p:txBody>
            </p:sp>
            <p:sp>
              <p:nvSpPr>
                <p:cNvPr id="31" name="TextBox 143"/>
                <p:cNvSpPr txBox="1"/>
                <p:nvPr/>
              </p:nvSpPr>
              <p:spPr>
                <a:xfrm>
                  <a:off x="3445844" y="3815218"/>
                  <a:ext cx="437704" cy="336452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sz="1600" b="1" dirty="0" smtClean="0"/>
                    <a:t>0</a:t>
                  </a:r>
                  <a:endParaRPr lang="en-US" sz="1600" b="1" dirty="0"/>
                </a:p>
              </p:txBody>
            </p:sp>
            <p:sp>
              <p:nvSpPr>
                <p:cNvPr id="32" name="TextBox 144"/>
                <p:cNvSpPr txBox="1"/>
                <p:nvPr/>
              </p:nvSpPr>
              <p:spPr>
                <a:xfrm>
                  <a:off x="3150036" y="4498940"/>
                  <a:ext cx="437704" cy="336452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sz="1600" b="1" dirty="0" smtClean="0"/>
                    <a:t>1</a:t>
                  </a:r>
                  <a:endParaRPr lang="en-US" sz="1600" b="1" dirty="0"/>
                </a:p>
              </p:txBody>
            </p:sp>
          </p:grpSp>
        </p:grpSp>
        <p:grpSp>
          <p:nvGrpSpPr>
            <p:cNvPr id="6" name="Group 5"/>
            <p:cNvGrpSpPr/>
            <p:nvPr/>
          </p:nvGrpSpPr>
          <p:grpSpPr>
            <a:xfrm>
              <a:off x="9818737" y="1334232"/>
              <a:ext cx="1696833" cy="1260977"/>
              <a:chOff x="1392015" y="3288812"/>
              <a:chExt cx="2707458" cy="1546580"/>
            </a:xfrm>
          </p:grpSpPr>
          <p:pic>
            <p:nvPicPr>
              <p:cNvPr id="10" name="Picture 9" descr="http://clipartsign.com/upload/2015/12/02/cartoon-fish-clip-art-outlines-free-vector-for-free-download-about.jp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2015" y="3549816"/>
                <a:ext cx="839420" cy="365760"/>
              </a:xfrm>
              <a:prstGeom prst="rect">
                <a:avLst/>
              </a:prstGeom>
              <a:solidFill>
                <a:srgbClr val="0070C0"/>
              </a:solidFill>
              <a:extLst/>
            </p:spPr>
          </p:pic>
          <p:pic>
            <p:nvPicPr>
              <p:cNvPr id="11" name="Picture 10" descr="http://clipartsign.com/upload/2015/12/02/cartoon-fish-clip-art-outlines-free-vector-for-free-download-about.jp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56327" y="3837398"/>
                <a:ext cx="839420" cy="365760"/>
              </a:xfrm>
              <a:prstGeom prst="rect">
                <a:avLst/>
              </a:prstGeom>
              <a:solidFill>
                <a:srgbClr val="0070C0"/>
              </a:solidFill>
              <a:extLst/>
            </p:spPr>
          </p:pic>
          <p:pic>
            <p:nvPicPr>
              <p:cNvPr id="12" name="Picture 11" descr="http://clipartsign.com/upload/2015/12/02/cartoon-fish-clip-art-outlines-free-vector-for-free-download-about.jp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60053" y="3654518"/>
                <a:ext cx="839420" cy="365760"/>
              </a:xfrm>
              <a:prstGeom prst="rect">
                <a:avLst/>
              </a:prstGeom>
              <a:solidFill>
                <a:srgbClr val="0070C0"/>
              </a:solidFill>
              <a:extLst/>
            </p:spPr>
          </p:pic>
          <p:pic>
            <p:nvPicPr>
              <p:cNvPr id="13" name="Picture 12" descr="http://clipartsign.com/upload/2015/12/02/cartoon-fish-clip-art-outlines-free-vector-for-free-download-about.jp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372630" y="3288812"/>
                <a:ext cx="839420" cy="365760"/>
              </a:xfrm>
              <a:prstGeom prst="rect">
                <a:avLst/>
              </a:prstGeom>
              <a:solidFill>
                <a:srgbClr val="0070C0"/>
              </a:solidFill>
              <a:extLst/>
            </p:spPr>
          </p:pic>
          <p:pic>
            <p:nvPicPr>
              <p:cNvPr id="14" name="Picture 13" descr="http://clipartsign.com/upload/2015/12/02/cartoon-fish-clip-art-outlines-free-vector-for-free-download-about.jp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713832" y="4231403"/>
                <a:ext cx="839420" cy="365760"/>
              </a:xfrm>
              <a:prstGeom prst="rect">
                <a:avLst/>
              </a:prstGeom>
              <a:solidFill>
                <a:srgbClr val="0070C0"/>
              </a:solidFill>
              <a:extLst/>
            </p:spPr>
          </p:pic>
          <p:pic>
            <p:nvPicPr>
              <p:cNvPr id="15" name="Picture 14" descr="http://clipartsign.com/upload/2015/12/02/cartoon-fish-clip-art-outlines-free-vector-for-free-download-about.jp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19366" y="4263083"/>
                <a:ext cx="839420" cy="365760"/>
              </a:xfrm>
              <a:prstGeom prst="rect">
                <a:avLst/>
              </a:prstGeom>
              <a:solidFill>
                <a:srgbClr val="0070C0"/>
              </a:solidFill>
              <a:extLst/>
            </p:spPr>
          </p:pic>
          <p:sp>
            <p:nvSpPr>
              <p:cNvPr id="16" name="TextBox 154"/>
              <p:cNvSpPr txBox="1"/>
              <p:nvPr/>
            </p:nvSpPr>
            <p:spPr>
              <a:xfrm>
                <a:off x="1659376" y="3700132"/>
                <a:ext cx="437704" cy="336452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600" b="1" dirty="0" smtClean="0"/>
                  <a:t>0</a:t>
                </a:r>
                <a:endParaRPr lang="en-US" sz="1600" b="1" dirty="0"/>
              </a:p>
            </p:txBody>
          </p:sp>
          <p:sp>
            <p:nvSpPr>
              <p:cNvPr id="17" name="TextBox 155"/>
              <p:cNvSpPr txBox="1"/>
              <p:nvPr/>
            </p:nvSpPr>
            <p:spPr>
              <a:xfrm>
                <a:off x="2613581" y="3424291"/>
                <a:ext cx="437704" cy="336452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600" b="1" dirty="0" smtClean="0"/>
                  <a:t>0</a:t>
                </a:r>
                <a:endParaRPr lang="en-US" sz="1600" b="1" dirty="0"/>
              </a:p>
            </p:txBody>
          </p:sp>
          <p:sp>
            <p:nvSpPr>
              <p:cNvPr id="18" name="TextBox 156"/>
              <p:cNvSpPr txBox="1"/>
              <p:nvPr/>
            </p:nvSpPr>
            <p:spPr>
              <a:xfrm>
                <a:off x="3150036" y="4498940"/>
                <a:ext cx="437704" cy="336452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600" b="1" dirty="0" smtClean="0"/>
                  <a:t>1</a:t>
                </a:r>
                <a:endParaRPr lang="en-US" sz="1600" b="1" dirty="0"/>
              </a:p>
            </p:txBody>
          </p:sp>
        </p:grpSp>
        <p:sp>
          <p:nvSpPr>
            <p:cNvPr id="7" name="TextBox 157"/>
            <p:cNvSpPr txBox="1"/>
            <p:nvPr/>
          </p:nvSpPr>
          <p:spPr>
            <a:xfrm>
              <a:off x="10191560" y="2328723"/>
              <a:ext cx="274320" cy="27432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600" b="1" dirty="0" smtClean="0"/>
                <a:t>1</a:t>
              </a:r>
              <a:endParaRPr lang="en-US" sz="1600" b="1" dirty="0"/>
            </a:p>
          </p:txBody>
        </p:sp>
        <p:sp>
          <p:nvSpPr>
            <p:cNvPr id="8" name="TextBox 158"/>
            <p:cNvSpPr txBox="1"/>
            <p:nvPr/>
          </p:nvSpPr>
          <p:spPr>
            <a:xfrm>
              <a:off x="10556647" y="1919989"/>
              <a:ext cx="274320" cy="27432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600" b="1" dirty="0" smtClean="0"/>
                <a:t>1</a:t>
              </a:r>
              <a:endParaRPr lang="en-US" sz="1600" b="1" dirty="0"/>
            </a:p>
          </p:txBody>
        </p:sp>
        <p:sp>
          <p:nvSpPr>
            <p:cNvPr id="9" name="TextBox 159"/>
            <p:cNvSpPr txBox="1"/>
            <p:nvPr/>
          </p:nvSpPr>
          <p:spPr>
            <a:xfrm>
              <a:off x="11158576" y="1775408"/>
              <a:ext cx="274320" cy="27432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600" b="1" dirty="0" smtClean="0"/>
                <a:t>1</a:t>
              </a:r>
              <a:endParaRPr lang="en-US" sz="1600" b="1" dirty="0"/>
            </a:p>
          </p:txBody>
        </p:sp>
      </p:grpSp>
      <p:sp>
        <p:nvSpPr>
          <p:cNvPr id="33" name="Rectangle 32"/>
          <p:cNvSpPr/>
          <p:nvPr/>
        </p:nvSpPr>
        <p:spPr>
          <a:xfrm>
            <a:off x="10017666" y="818100"/>
            <a:ext cx="1419298" cy="646331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" lvl="1" indent="0" algn="ctr">
              <a:buNone/>
            </a:pPr>
            <a:r>
              <a:rPr lang="en-US" dirty="0" smtClean="0"/>
              <a:t>Low </a:t>
            </a:r>
            <a:endParaRPr lang="en-US" dirty="0"/>
          </a:p>
          <a:p>
            <a:pPr marL="4572" lvl="1" indent="0" algn="ctr">
              <a:buNone/>
            </a:pPr>
            <a:r>
              <a:rPr lang="en-US" dirty="0" smtClean="0"/>
              <a:t>Recruitment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8551319" y="2944467"/>
            <a:ext cx="0" cy="457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11042199" y="2944467"/>
            <a:ext cx="0" cy="457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8806244" y="3930738"/>
            <a:ext cx="2281843" cy="625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600 fish of length L</a:t>
            </a:r>
          </a:p>
          <a:p>
            <a:r>
              <a:rPr lang="en-US" dirty="0" smtClean="0"/>
              <a:t>in your length sample 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8037557" y="5234191"/>
            <a:ext cx="1149674" cy="625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500 age 0 </a:t>
            </a:r>
          </a:p>
          <a:p>
            <a:r>
              <a:rPr lang="en-US" dirty="0" smtClean="0"/>
              <a:t>100 age 1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10528437" y="5231299"/>
            <a:ext cx="1149674" cy="625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 age 0 </a:t>
            </a:r>
          </a:p>
          <a:p>
            <a:r>
              <a:rPr lang="en-US" dirty="0" smtClean="0"/>
              <a:t>400 age 1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7781878" y="3519322"/>
            <a:ext cx="1538883" cy="3586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" lvl="1" indent="0" algn="ctr">
              <a:buNone/>
            </a:pPr>
            <a:r>
              <a:rPr lang="en-US" dirty="0" smtClean="0"/>
              <a:t>P(A=0|L)=</a:t>
            </a:r>
            <a:r>
              <a:rPr lang="en-US" dirty="0"/>
              <a:t>5/6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0087611" y="3502698"/>
            <a:ext cx="1909177" cy="3586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" lvl="1" indent="0" algn="ctr">
              <a:buNone/>
            </a:pPr>
            <a:r>
              <a:rPr lang="en-US" dirty="0"/>
              <a:t>P(A=0|L=20)=2/6</a:t>
            </a:r>
          </a:p>
        </p:txBody>
      </p:sp>
      <p:sp>
        <p:nvSpPr>
          <p:cNvPr id="42" name="Oval 41"/>
          <p:cNvSpPr/>
          <p:nvPr/>
        </p:nvSpPr>
        <p:spPr>
          <a:xfrm>
            <a:off x="8125149" y="3863977"/>
            <a:ext cx="3421789" cy="8112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8551319" y="4755105"/>
            <a:ext cx="0" cy="457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11042199" y="4801207"/>
            <a:ext cx="0" cy="457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Content Placeholder 2"/>
          <p:cNvSpPr txBox="1">
            <a:spLocks/>
          </p:cNvSpPr>
          <p:nvPr/>
        </p:nvSpPr>
        <p:spPr>
          <a:xfrm>
            <a:off x="950062" y="2989870"/>
            <a:ext cx="2971799" cy="20149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78" indent="-182878" algn="l" defTabSz="91439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3120" kern="1200" spc="11" baseline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1pPr>
            <a:lvl2pPr marL="457195" indent="-18287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2pPr>
            <a:lvl3pPr marL="731513" indent="-18287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160" kern="120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3pPr>
            <a:lvl4pPr marL="1005830" indent="-18287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160" kern="120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4pPr>
            <a:lvl5pPr marL="1280147" indent="-18287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160" kern="120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5pPr>
            <a:lvl6pPr marL="1599984" indent="-22859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899982" indent="-22859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199978" indent="-22859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499976" indent="-22859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Borrow a key from one year to apply to another year</a:t>
            </a:r>
          </a:p>
          <a:p>
            <a:r>
              <a:rPr lang="en-US" sz="1800" dirty="0" smtClean="0"/>
              <a:t>Develop an ALK from  pooled years</a:t>
            </a:r>
          </a:p>
          <a:p>
            <a:r>
              <a:rPr lang="en-US" sz="1800" dirty="0" smtClean="0"/>
              <a:t>Borrow a key from one area to apply to another if there are differences in age composition between areas</a:t>
            </a:r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85" y="3587983"/>
            <a:ext cx="807720" cy="914400"/>
          </a:xfrm>
          <a:prstGeom prst="rect">
            <a:avLst/>
          </a:prstGeom>
        </p:spPr>
      </p:pic>
      <p:sp>
        <p:nvSpPr>
          <p:cNvPr id="52" name="Rectangle 51"/>
          <p:cNvSpPr/>
          <p:nvPr/>
        </p:nvSpPr>
        <p:spPr>
          <a:xfrm>
            <a:off x="348170" y="1155851"/>
            <a:ext cx="6817245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P(</a:t>
            </a:r>
            <a:r>
              <a:rPr lang="en-US" sz="26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age|length</a:t>
            </a:r>
            <a:r>
              <a:rPr lang="en-US" sz="2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 influenced by </a:t>
            </a:r>
            <a:r>
              <a:rPr lang="en-US" sz="26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spatio</a:t>
            </a:r>
            <a:r>
              <a:rPr lang="en-US" sz="26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-temporal variations in vital rates</a:t>
            </a:r>
          </a:p>
          <a:p>
            <a:pPr algn="ctr"/>
            <a:r>
              <a:rPr lang="en-US" sz="22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sz="2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recruitment, age-specific mortality </a:t>
            </a:r>
            <a:r>
              <a:rPr lang="en-US" sz="22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rates, growth)</a:t>
            </a:r>
            <a:endParaRPr lang="en-US" sz="22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704413" y="0"/>
            <a:ext cx="87831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75000"/>
                  </a:schemeClr>
                </a:solidFill>
              </a:rPr>
              <a:t>Assumptions, Limitations and Potential Solutions</a:t>
            </a:r>
          </a:p>
        </p:txBody>
      </p:sp>
      <p:sp>
        <p:nvSpPr>
          <p:cNvPr id="58" name="Rectangle 57"/>
          <p:cNvSpPr/>
          <p:nvPr/>
        </p:nvSpPr>
        <p:spPr>
          <a:xfrm>
            <a:off x="919205" y="4675221"/>
            <a:ext cx="3214645" cy="15065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504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ontent Placeholder 2"/>
          <p:cNvSpPr txBox="1">
            <a:spLocks/>
          </p:cNvSpPr>
          <p:nvPr/>
        </p:nvSpPr>
        <p:spPr>
          <a:xfrm>
            <a:off x="950062" y="2989870"/>
            <a:ext cx="2971799" cy="20149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78" indent="-182878" algn="l" defTabSz="91439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3120" kern="1200" spc="11" baseline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1pPr>
            <a:lvl2pPr marL="457195" indent="-18287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2pPr>
            <a:lvl3pPr marL="731513" indent="-18287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160" kern="120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3pPr>
            <a:lvl4pPr marL="1005830" indent="-18287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160" kern="120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4pPr>
            <a:lvl5pPr marL="1280147" indent="-18287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160" kern="120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5pPr>
            <a:lvl6pPr marL="1599984" indent="-22859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899982" indent="-22859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199978" indent="-22859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499976" indent="-22859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Borrow a key from one year to apply to another year</a:t>
            </a:r>
          </a:p>
          <a:p>
            <a:r>
              <a:rPr lang="en-US" sz="1800" dirty="0" smtClean="0"/>
              <a:t>Develop an ALK from  pooled years</a:t>
            </a:r>
          </a:p>
          <a:p>
            <a:r>
              <a:rPr lang="en-US" sz="1800" dirty="0" smtClean="0"/>
              <a:t>Borrow a key from one area to apply to another if there are differences in age composition between areas</a:t>
            </a:r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85" y="3587983"/>
            <a:ext cx="807720" cy="914400"/>
          </a:xfrm>
          <a:prstGeom prst="rect">
            <a:avLst/>
          </a:prstGeom>
        </p:spPr>
      </p:pic>
      <p:sp>
        <p:nvSpPr>
          <p:cNvPr id="52" name="Rectangle 51"/>
          <p:cNvSpPr/>
          <p:nvPr/>
        </p:nvSpPr>
        <p:spPr>
          <a:xfrm>
            <a:off x="348170" y="1155851"/>
            <a:ext cx="6817245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P(</a:t>
            </a:r>
            <a:r>
              <a:rPr lang="en-US" sz="26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age|length</a:t>
            </a:r>
            <a:r>
              <a:rPr lang="en-US" sz="2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 influenced by </a:t>
            </a:r>
            <a:r>
              <a:rPr lang="en-US" sz="26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spatio</a:t>
            </a:r>
            <a:r>
              <a:rPr lang="en-US" sz="26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-temporal variations in vital rates</a:t>
            </a:r>
          </a:p>
          <a:p>
            <a:pPr algn="ctr"/>
            <a:r>
              <a:rPr lang="en-US" sz="22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sz="2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recruitment, age-specific mortality </a:t>
            </a:r>
            <a:r>
              <a:rPr lang="en-US" sz="22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rates, growth)</a:t>
            </a:r>
            <a:endParaRPr lang="en-US" sz="22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704413" y="0"/>
            <a:ext cx="87831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75000"/>
                  </a:schemeClr>
                </a:solidFill>
              </a:rPr>
              <a:t>Assumptions, Limitations and Potential Solutions</a:t>
            </a:r>
          </a:p>
        </p:txBody>
      </p:sp>
      <p:grpSp>
        <p:nvGrpSpPr>
          <p:cNvPr id="48" name="Group 47"/>
          <p:cNvGrpSpPr/>
          <p:nvPr/>
        </p:nvGrpSpPr>
        <p:grpSpPr>
          <a:xfrm>
            <a:off x="7414331" y="731601"/>
            <a:ext cx="4436478" cy="2384936"/>
            <a:chOff x="567891" y="2935705"/>
            <a:chExt cx="5380176" cy="3116267"/>
          </a:xfrm>
        </p:grpSpPr>
        <p:sp>
          <p:nvSpPr>
            <p:cNvPr id="49" name="Oval 48"/>
            <p:cNvSpPr/>
            <p:nvPr/>
          </p:nvSpPr>
          <p:spPr>
            <a:xfrm>
              <a:off x="2637322" y="3921336"/>
              <a:ext cx="3310745" cy="2130636"/>
            </a:xfrm>
            <a:prstGeom prst="ellipse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3" name="Picture 8" descr="Page 2 | Offshore rig Vectors &amp; Illustrations for Free Download | Freepik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76314" y="3032791"/>
              <a:ext cx="1371600" cy="1371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5" name="TextBox 54"/>
            <p:cNvSpPr txBox="1"/>
            <p:nvPr/>
          </p:nvSpPr>
          <p:spPr>
            <a:xfrm>
              <a:off x="977038" y="3026496"/>
              <a:ext cx="800155" cy="3586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tx2"/>
                  </a:solidFill>
                </a:rPr>
                <a:t>Area 1</a:t>
              </a:r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850126" y="5619201"/>
              <a:ext cx="800155" cy="3586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2"/>
                  </a:solidFill>
                </a:rPr>
                <a:t>Area 2</a:t>
              </a:r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57" name="Oval 56"/>
            <p:cNvSpPr/>
            <p:nvPr/>
          </p:nvSpPr>
          <p:spPr>
            <a:xfrm>
              <a:off x="567891" y="2935705"/>
              <a:ext cx="2213810" cy="1934678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8" name="Picture 6" descr="Premium Vector | Cartoon sea objects with seaweed and coral outlined for  coloring page isolated on white background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8085" y="4128512"/>
              <a:ext cx="914400" cy="914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9" name="Picture 58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13614" y="5010846"/>
              <a:ext cx="806551" cy="457200"/>
            </a:xfrm>
            <a:prstGeom prst="rect">
              <a:avLst/>
            </a:prstGeom>
            <a:solidFill>
              <a:srgbClr val="0070C0"/>
            </a:solidFill>
            <a:extLst/>
          </p:spPr>
        </p:pic>
        <p:sp>
          <p:nvSpPr>
            <p:cNvPr id="60" name="TextBox 157"/>
            <p:cNvSpPr txBox="1"/>
            <p:nvPr/>
          </p:nvSpPr>
          <p:spPr>
            <a:xfrm>
              <a:off x="3184746" y="5236812"/>
              <a:ext cx="274321" cy="36194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b="1" dirty="0" smtClean="0"/>
                <a:t>1</a:t>
              </a:r>
              <a:endParaRPr lang="en-US" sz="1200" b="1" dirty="0"/>
            </a:p>
          </p:txBody>
        </p:sp>
        <p:pic>
          <p:nvPicPr>
            <p:cNvPr id="61" name="Picture 60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54911" y="5022989"/>
              <a:ext cx="806551" cy="457200"/>
            </a:xfrm>
            <a:prstGeom prst="rect">
              <a:avLst/>
            </a:prstGeom>
            <a:solidFill>
              <a:srgbClr val="0070C0"/>
            </a:solidFill>
            <a:extLst/>
          </p:spPr>
        </p:pic>
        <p:sp>
          <p:nvSpPr>
            <p:cNvPr id="62" name="TextBox 157"/>
            <p:cNvSpPr txBox="1"/>
            <p:nvPr/>
          </p:nvSpPr>
          <p:spPr>
            <a:xfrm>
              <a:off x="5026043" y="5248954"/>
              <a:ext cx="274321" cy="36194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b="1" dirty="0" smtClean="0"/>
                <a:t>1</a:t>
              </a:r>
              <a:endParaRPr lang="en-US" sz="1200" b="1" dirty="0"/>
            </a:p>
          </p:txBody>
        </p:sp>
        <p:pic>
          <p:nvPicPr>
            <p:cNvPr id="63" name="Picture 62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79429" y="4913469"/>
              <a:ext cx="806551" cy="457200"/>
            </a:xfrm>
            <a:prstGeom prst="rect">
              <a:avLst/>
            </a:prstGeom>
            <a:solidFill>
              <a:srgbClr val="0070C0"/>
            </a:solidFill>
            <a:extLst/>
          </p:spPr>
        </p:pic>
        <p:sp>
          <p:nvSpPr>
            <p:cNvPr id="64" name="TextBox 157"/>
            <p:cNvSpPr txBox="1"/>
            <p:nvPr/>
          </p:nvSpPr>
          <p:spPr>
            <a:xfrm>
              <a:off x="4150561" y="5139435"/>
              <a:ext cx="274321" cy="36194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b="1" dirty="0" smtClean="0"/>
                <a:t>1</a:t>
              </a:r>
              <a:endParaRPr lang="en-US" sz="1200" b="1" dirty="0"/>
            </a:p>
          </p:txBody>
        </p:sp>
        <p:pic>
          <p:nvPicPr>
            <p:cNvPr id="65" name="Picture 64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2532" y="4030674"/>
              <a:ext cx="526086" cy="298216"/>
            </a:xfrm>
            <a:prstGeom prst="rect">
              <a:avLst/>
            </a:prstGeom>
            <a:solidFill>
              <a:srgbClr val="0070C0"/>
            </a:solidFill>
            <a:extLst/>
          </p:spPr>
        </p:pic>
        <p:sp>
          <p:nvSpPr>
            <p:cNvPr id="66" name="TextBox 157"/>
            <p:cNvSpPr txBox="1"/>
            <p:nvPr/>
          </p:nvSpPr>
          <p:spPr>
            <a:xfrm>
              <a:off x="943664" y="4256640"/>
              <a:ext cx="274321" cy="36194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b="1" dirty="0" smtClean="0"/>
                <a:t>1</a:t>
              </a:r>
              <a:endParaRPr lang="en-US" sz="1200" b="1" dirty="0"/>
            </a:p>
          </p:txBody>
        </p:sp>
        <p:pic>
          <p:nvPicPr>
            <p:cNvPr id="67" name="Picture 66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6137" y="3529165"/>
              <a:ext cx="526086" cy="298216"/>
            </a:xfrm>
            <a:prstGeom prst="rect">
              <a:avLst/>
            </a:prstGeom>
            <a:solidFill>
              <a:srgbClr val="0070C0"/>
            </a:solidFill>
            <a:extLst/>
          </p:spPr>
        </p:pic>
        <p:sp>
          <p:nvSpPr>
            <p:cNvPr id="68" name="TextBox 157"/>
            <p:cNvSpPr txBox="1"/>
            <p:nvPr/>
          </p:nvSpPr>
          <p:spPr>
            <a:xfrm>
              <a:off x="1237269" y="3755131"/>
              <a:ext cx="274321" cy="36194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b="1" dirty="0" smtClean="0"/>
                <a:t>1</a:t>
              </a:r>
              <a:endParaRPr lang="en-US" sz="1200" b="1" dirty="0"/>
            </a:p>
          </p:txBody>
        </p:sp>
        <p:pic>
          <p:nvPicPr>
            <p:cNvPr id="69" name="Picture 68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32606" y="3846800"/>
              <a:ext cx="526086" cy="298216"/>
            </a:xfrm>
            <a:prstGeom prst="rect">
              <a:avLst/>
            </a:prstGeom>
            <a:solidFill>
              <a:srgbClr val="0070C0"/>
            </a:solidFill>
            <a:extLst/>
          </p:spPr>
        </p:pic>
        <p:sp>
          <p:nvSpPr>
            <p:cNvPr id="70" name="TextBox 157"/>
            <p:cNvSpPr txBox="1"/>
            <p:nvPr/>
          </p:nvSpPr>
          <p:spPr>
            <a:xfrm>
              <a:off x="2203738" y="4072767"/>
              <a:ext cx="274321" cy="36194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b="1" dirty="0" smtClean="0"/>
                <a:t>1</a:t>
              </a:r>
              <a:endParaRPr lang="en-US" sz="1200" b="1" dirty="0"/>
            </a:p>
          </p:txBody>
        </p:sp>
        <p:pic>
          <p:nvPicPr>
            <p:cNvPr id="71" name="Picture 70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52828" y="4434843"/>
              <a:ext cx="526086" cy="298216"/>
            </a:xfrm>
            <a:prstGeom prst="rect">
              <a:avLst/>
            </a:prstGeom>
            <a:solidFill>
              <a:srgbClr val="0070C0"/>
            </a:solidFill>
            <a:extLst/>
          </p:spPr>
        </p:pic>
        <p:pic>
          <p:nvPicPr>
            <p:cNvPr id="72" name="Picture 71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67152" y="4475892"/>
              <a:ext cx="526086" cy="298216"/>
            </a:xfrm>
            <a:prstGeom prst="rect">
              <a:avLst/>
            </a:prstGeom>
            <a:solidFill>
              <a:srgbClr val="0070C0"/>
            </a:solidFill>
            <a:extLst/>
          </p:spPr>
        </p:pic>
        <p:sp>
          <p:nvSpPr>
            <p:cNvPr id="73" name="TextBox 139"/>
            <p:cNvSpPr txBox="1"/>
            <p:nvPr/>
          </p:nvSpPr>
          <p:spPr>
            <a:xfrm>
              <a:off x="4641568" y="4600196"/>
              <a:ext cx="274321" cy="36194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b="1" dirty="0" smtClean="0"/>
                <a:t>0</a:t>
              </a:r>
              <a:endParaRPr lang="en-US" sz="1200" b="1" dirty="0"/>
            </a:p>
          </p:txBody>
        </p:sp>
        <p:sp>
          <p:nvSpPr>
            <p:cNvPr id="74" name="TextBox 139"/>
            <p:cNvSpPr txBox="1"/>
            <p:nvPr/>
          </p:nvSpPr>
          <p:spPr>
            <a:xfrm>
              <a:off x="3650852" y="4594795"/>
              <a:ext cx="274321" cy="36194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b="1" dirty="0" smtClean="0"/>
                <a:t>0</a:t>
              </a:r>
              <a:endParaRPr lang="en-US" sz="1200" b="1" dirty="0"/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7288498" y="3056315"/>
            <a:ext cx="4609416" cy="3037255"/>
            <a:chOff x="6695584" y="2483317"/>
            <a:chExt cx="5202330" cy="3610254"/>
          </a:xfrm>
        </p:grpSpPr>
        <p:grpSp>
          <p:nvGrpSpPr>
            <p:cNvPr id="99" name="Group 98"/>
            <p:cNvGrpSpPr/>
            <p:nvPr/>
          </p:nvGrpSpPr>
          <p:grpSpPr>
            <a:xfrm>
              <a:off x="7180493" y="3953100"/>
              <a:ext cx="1696831" cy="1315912"/>
              <a:chOff x="1392015" y="3288812"/>
              <a:chExt cx="2707458" cy="1613959"/>
            </a:xfrm>
          </p:grpSpPr>
          <p:pic>
            <p:nvPicPr>
              <p:cNvPr id="119" name="Picture 118" descr="http://clipartsign.com/upload/2015/12/02/cartoon-fish-clip-art-outlines-free-vector-for-free-download-about.jpg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2015" y="3549816"/>
                <a:ext cx="839420" cy="365760"/>
              </a:xfrm>
              <a:prstGeom prst="rect">
                <a:avLst/>
              </a:prstGeom>
              <a:solidFill>
                <a:srgbClr val="0070C0"/>
              </a:solidFill>
              <a:extLst/>
            </p:spPr>
          </p:pic>
          <p:pic>
            <p:nvPicPr>
              <p:cNvPr id="120" name="Picture 119" descr="http://clipartsign.com/upload/2015/12/02/cartoon-fish-clip-art-outlines-free-vector-for-free-download-about.jpg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56327" y="3837398"/>
                <a:ext cx="839420" cy="365760"/>
              </a:xfrm>
              <a:prstGeom prst="rect">
                <a:avLst/>
              </a:prstGeom>
              <a:solidFill>
                <a:srgbClr val="0070C0"/>
              </a:solidFill>
              <a:extLst/>
            </p:spPr>
          </p:pic>
          <p:pic>
            <p:nvPicPr>
              <p:cNvPr id="121" name="Picture 120" descr="http://clipartsign.com/upload/2015/12/02/cartoon-fish-clip-art-outlines-free-vector-for-free-download-about.jpg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60053" y="3654518"/>
                <a:ext cx="839420" cy="365760"/>
              </a:xfrm>
              <a:prstGeom prst="rect">
                <a:avLst/>
              </a:prstGeom>
              <a:solidFill>
                <a:srgbClr val="0070C0"/>
              </a:solidFill>
              <a:extLst/>
            </p:spPr>
          </p:pic>
          <p:pic>
            <p:nvPicPr>
              <p:cNvPr id="122" name="Picture 121" descr="http://clipartsign.com/upload/2015/12/02/cartoon-fish-clip-art-outlines-free-vector-for-free-download-about.jpg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372630" y="3288812"/>
                <a:ext cx="839420" cy="365760"/>
              </a:xfrm>
              <a:prstGeom prst="rect">
                <a:avLst/>
              </a:prstGeom>
              <a:solidFill>
                <a:srgbClr val="0070C0"/>
              </a:solidFill>
              <a:extLst/>
            </p:spPr>
          </p:pic>
          <p:pic>
            <p:nvPicPr>
              <p:cNvPr id="123" name="Picture 122" descr="http://clipartsign.com/upload/2015/12/02/cartoon-fish-clip-art-outlines-free-vector-for-free-download-about.jpg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713832" y="4231403"/>
                <a:ext cx="839420" cy="365760"/>
              </a:xfrm>
              <a:prstGeom prst="rect">
                <a:avLst/>
              </a:prstGeom>
              <a:solidFill>
                <a:srgbClr val="0070C0"/>
              </a:solidFill>
              <a:extLst/>
            </p:spPr>
          </p:pic>
          <p:pic>
            <p:nvPicPr>
              <p:cNvPr id="124" name="Picture 123" descr="http://clipartsign.com/upload/2015/12/02/cartoon-fish-clip-art-outlines-free-vector-for-free-download-about.jpg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19366" y="4263083"/>
                <a:ext cx="839420" cy="365760"/>
              </a:xfrm>
              <a:prstGeom prst="rect">
                <a:avLst/>
              </a:prstGeom>
              <a:solidFill>
                <a:srgbClr val="0070C0"/>
              </a:solidFill>
              <a:extLst/>
            </p:spPr>
          </p:pic>
          <p:sp>
            <p:nvSpPr>
              <p:cNvPr id="125" name="TextBox 139"/>
              <p:cNvSpPr txBox="1"/>
              <p:nvPr/>
            </p:nvSpPr>
            <p:spPr>
              <a:xfrm>
                <a:off x="1659377" y="3700131"/>
                <a:ext cx="437705" cy="403832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200" b="1" dirty="0" smtClean="0"/>
                  <a:t>0</a:t>
                </a:r>
                <a:endParaRPr lang="en-US" sz="1200" b="1" dirty="0"/>
              </a:p>
            </p:txBody>
          </p:sp>
          <p:sp>
            <p:nvSpPr>
              <p:cNvPr id="126" name="TextBox 140"/>
              <p:cNvSpPr txBox="1"/>
              <p:nvPr/>
            </p:nvSpPr>
            <p:spPr>
              <a:xfrm>
                <a:off x="2613580" y="3424291"/>
                <a:ext cx="437705" cy="403832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200" b="1" dirty="0" smtClean="0"/>
                  <a:t>0</a:t>
                </a:r>
                <a:endParaRPr lang="en-US" sz="1200" b="1" dirty="0"/>
              </a:p>
            </p:txBody>
          </p:sp>
          <p:sp>
            <p:nvSpPr>
              <p:cNvPr id="127" name="TextBox 141"/>
              <p:cNvSpPr txBox="1"/>
              <p:nvPr/>
            </p:nvSpPr>
            <p:spPr>
              <a:xfrm>
                <a:off x="2503497" y="3983230"/>
                <a:ext cx="437705" cy="403832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200" b="1" dirty="0" smtClean="0"/>
                  <a:t>0</a:t>
                </a:r>
                <a:endParaRPr lang="en-US" sz="1200" b="1" dirty="0"/>
              </a:p>
            </p:txBody>
          </p:sp>
          <p:sp>
            <p:nvSpPr>
              <p:cNvPr id="128" name="TextBox 142"/>
              <p:cNvSpPr txBox="1"/>
              <p:nvPr/>
            </p:nvSpPr>
            <p:spPr>
              <a:xfrm>
                <a:off x="1959868" y="4406959"/>
                <a:ext cx="437705" cy="403832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200" b="1" dirty="0" smtClean="0"/>
                  <a:t>0</a:t>
                </a:r>
                <a:endParaRPr lang="en-US" sz="1200" b="1" dirty="0"/>
              </a:p>
            </p:txBody>
          </p:sp>
          <p:sp>
            <p:nvSpPr>
              <p:cNvPr id="129" name="TextBox 143"/>
              <p:cNvSpPr txBox="1"/>
              <p:nvPr/>
            </p:nvSpPr>
            <p:spPr>
              <a:xfrm>
                <a:off x="3445844" y="3815218"/>
                <a:ext cx="437705" cy="403832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200" b="1" dirty="0" smtClean="0"/>
                  <a:t>0</a:t>
                </a:r>
                <a:endParaRPr lang="en-US" sz="1200" b="1" dirty="0"/>
              </a:p>
            </p:txBody>
          </p:sp>
          <p:sp>
            <p:nvSpPr>
              <p:cNvPr id="130" name="TextBox 144"/>
              <p:cNvSpPr txBox="1"/>
              <p:nvPr/>
            </p:nvSpPr>
            <p:spPr>
              <a:xfrm>
                <a:off x="3150036" y="4498939"/>
                <a:ext cx="437705" cy="403832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200" b="1" dirty="0" smtClean="0"/>
                  <a:t>1</a:t>
                </a:r>
                <a:endParaRPr lang="en-US" sz="1200" b="1" dirty="0"/>
              </a:p>
            </p:txBody>
          </p:sp>
        </p:grpSp>
        <p:grpSp>
          <p:nvGrpSpPr>
            <p:cNvPr id="100" name="Group 99"/>
            <p:cNvGrpSpPr/>
            <p:nvPr/>
          </p:nvGrpSpPr>
          <p:grpSpPr>
            <a:xfrm>
              <a:off x="9513619" y="4737354"/>
              <a:ext cx="1696833" cy="1315913"/>
              <a:chOff x="1392015" y="3288812"/>
              <a:chExt cx="2707458" cy="1613959"/>
            </a:xfrm>
          </p:grpSpPr>
          <p:pic>
            <p:nvPicPr>
              <p:cNvPr id="110" name="Picture 109" descr="http://clipartsign.com/upload/2015/12/02/cartoon-fish-clip-art-outlines-free-vector-for-free-download-about.jpg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2015" y="3549816"/>
                <a:ext cx="839420" cy="365760"/>
              </a:xfrm>
              <a:prstGeom prst="rect">
                <a:avLst/>
              </a:prstGeom>
              <a:solidFill>
                <a:srgbClr val="0070C0"/>
              </a:solidFill>
              <a:extLst/>
            </p:spPr>
          </p:pic>
          <p:pic>
            <p:nvPicPr>
              <p:cNvPr id="111" name="Picture 110" descr="http://clipartsign.com/upload/2015/12/02/cartoon-fish-clip-art-outlines-free-vector-for-free-download-about.jpg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56327" y="3837398"/>
                <a:ext cx="839420" cy="365760"/>
              </a:xfrm>
              <a:prstGeom prst="rect">
                <a:avLst/>
              </a:prstGeom>
              <a:solidFill>
                <a:srgbClr val="0070C0"/>
              </a:solidFill>
              <a:extLst/>
            </p:spPr>
          </p:pic>
          <p:pic>
            <p:nvPicPr>
              <p:cNvPr id="112" name="Picture 111" descr="http://clipartsign.com/upload/2015/12/02/cartoon-fish-clip-art-outlines-free-vector-for-free-download-about.jpg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60053" y="3654518"/>
                <a:ext cx="839420" cy="365760"/>
              </a:xfrm>
              <a:prstGeom prst="rect">
                <a:avLst/>
              </a:prstGeom>
              <a:solidFill>
                <a:srgbClr val="0070C0"/>
              </a:solidFill>
              <a:extLst/>
            </p:spPr>
          </p:pic>
          <p:pic>
            <p:nvPicPr>
              <p:cNvPr id="113" name="Picture 112" descr="http://clipartsign.com/upload/2015/12/02/cartoon-fish-clip-art-outlines-free-vector-for-free-download-about.jpg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372630" y="3288812"/>
                <a:ext cx="839420" cy="365760"/>
              </a:xfrm>
              <a:prstGeom prst="rect">
                <a:avLst/>
              </a:prstGeom>
              <a:solidFill>
                <a:srgbClr val="0070C0"/>
              </a:solidFill>
              <a:extLst/>
            </p:spPr>
          </p:pic>
          <p:pic>
            <p:nvPicPr>
              <p:cNvPr id="114" name="Picture 113" descr="http://clipartsign.com/upload/2015/12/02/cartoon-fish-clip-art-outlines-free-vector-for-free-download-about.jpg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713832" y="4231403"/>
                <a:ext cx="839420" cy="365760"/>
              </a:xfrm>
              <a:prstGeom prst="rect">
                <a:avLst/>
              </a:prstGeom>
              <a:solidFill>
                <a:srgbClr val="0070C0"/>
              </a:solidFill>
              <a:extLst/>
            </p:spPr>
          </p:pic>
          <p:pic>
            <p:nvPicPr>
              <p:cNvPr id="115" name="Picture 114" descr="http://clipartsign.com/upload/2015/12/02/cartoon-fish-clip-art-outlines-free-vector-for-free-download-about.jpg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19366" y="4263083"/>
                <a:ext cx="839420" cy="365760"/>
              </a:xfrm>
              <a:prstGeom prst="rect">
                <a:avLst/>
              </a:prstGeom>
              <a:solidFill>
                <a:srgbClr val="0070C0"/>
              </a:solidFill>
              <a:extLst/>
            </p:spPr>
          </p:pic>
          <p:sp>
            <p:nvSpPr>
              <p:cNvPr id="116" name="TextBox 154"/>
              <p:cNvSpPr txBox="1"/>
              <p:nvPr/>
            </p:nvSpPr>
            <p:spPr>
              <a:xfrm>
                <a:off x="1659376" y="3700132"/>
                <a:ext cx="437705" cy="403831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200" b="1" dirty="0" smtClean="0"/>
                  <a:t>0</a:t>
                </a:r>
                <a:endParaRPr lang="en-US" sz="1200" b="1" dirty="0"/>
              </a:p>
            </p:txBody>
          </p:sp>
          <p:sp>
            <p:nvSpPr>
              <p:cNvPr id="117" name="TextBox 155"/>
              <p:cNvSpPr txBox="1"/>
              <p:nvPr/>
            </p:nvSpPr>
            <p:spPr>
              <a:xfrm>
                <a:off x="2613581" y="3424291"/>
                <a:ext cx="437705" cy="403831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200" b="1" dirty="0" smtClean="0"/>
                  <a:t>0</a:t>
                </a:r>
                <a:endParaRPr lang="en-US" sz="1200" b="1" dirty="0"/>
              </a:p>
            </p:txBody>
          </p:sp>
          <p:sp>
            <p:nvSpPr>
              <p:cNvPr id="118" name="TextBox 156"/>
              <p:cNvSpPr txBox="1"/>
              <p:nvPr/>
            </p:nvSpPr>
            <p:spPr>
              <a:xfrm>
                <a:off x="3150037" y="4498940"/>
                <a:ext cx="437705" cy="403831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200" b="1" dirty="0" smtClean="0"/>
                  <a:t>1</a:t>
                </a:r>
                <a:endParaRPr lang="en-US" sz="1200" b="1" dirty="0"/>
              </a:p>
            </p:txBody>
          </p:sp>
        </p:grpSp>
        <p:sp>
          <p:nvSpPr>
            <p:cNvPr id="101" name="TextBox 157"/>
            <p:cNvSpPr txBox="1"/>
            <p:nvPr/>
          </p:nvSpPr>
          <p:spPr>
            <a:xfrm>
              <a:off x="9886442" y="5731846"/>
              <a:ext cx="274321" cy="329257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b="1" dirty="0" smtClean="0"/>
                <a:t>1</a:t>
              </a:r>
              <a:endParaRPr lang="en-US" sz="1200" b="1" dirty="0"/>
            </a:p>
          </p:txBody>
        </p:sp>
        <p:sp>
          <p:nvSpPr>
            <p:cNvPr id="102" name="TextBox 158"/>
            <p:cNvSpPr txBox="1"/>
            <p:nvPr/>
          </p:nvSpPr>
          <p:spPr>
            <a:xfrm>
              <a:off x="10251529" y="5323112"/>
              <a:ext cx="274321" cy="329257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b="1" dirty="0" smtClean="0"/>
                <a:t>1</a:t>
              </a:r>
              <a:endParaRPr lang="en-US" sz="1200" b="1" dirty="0"/>
            </a:p>
          </p:txBody>
        </p:sp>
        <p:sp>
          <p:nvSpPr>
            <p:cNvPr id="103" name="TextBox 159"/>
            <p:cNvSpPr txBox="1"/>
            <p:nvPr/>
          </p:nvSpPr>
          <p:spPr>
            <a:xfrm>
              <a:off x="10853459" y="5178531"/>
              <a:ext cx="274321" cy="329257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b="1" dirty="0" smtClean="0"/>
                <a:t>1</a:t>
              </a:r>
              <a:endParaRPr lang="en-US" sz="1200" b="1" dirty="0"/>
            </a:p>
          </p:txBody>
        </p:sp>
        <p:pic>
          <p:nvPicPr>
            <p:cNvPr id="104" name="Picture 12" descr="Black wave clipart 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42386" y="3956197"/>
              <a:ext cx="2555528" cy="914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05" name="Straight Connector 104"/>
            <p:cNvCxnSpPr/>
            <p:nvPr/>
          </p:nvCxnSpPr>
          <p:spPr>
            <a:xfrm flipH="1">
              <a:off x="8235290" y="3388926"/>
              <a:ext cx="1854903" cy="2704645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06" name="TextBox 105"/>
            <p:cNvSpPr txBox="1"/>
            <p:nvPr/>
          </p:nvSpPr>
          <p:spPr>
            <a:xfrm>
              <a:off x="7309504" y="5650582"/>
              <a:ext cx="800155" cy="3586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tx2"/>
                  </a:solidFill>
                </a:rPr>
                <a:t>Area 1</a:t>
              </a:r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10053303" y="3428099"/>
              <a:ext cx="800155" cy="3586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2"/>
                  </a:solidFill>
                </a:rPr>
                <a:t>Area 2</a:t>
              </a:r>
              <a:endParaRPr lang="en-US" dirty="0">
                <a:solidFill>
                  <a:schemeClr val="accent2"/>
                </a:solidFill>
              </a:endParaRPr>
            </a:p>
          </p:txBody>
        </p:sp>
        <p:cxnSp>
          <p:nvCxnSpPr>
            <p:cNvPr id="108" name="Straight Connector 107"/>
            <p:cNvCxnSpPr/>
            <p:nvPr/>
          </p:nvCxnSpPr>
          <p:spPr>
            <a:xfrm flipH="1">
              <a:off x="8127831" y="3382631"/>
              <a:ext cx="1854903" cy="27046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9" name="Picture 20" descr="The black silhouette of marsh grass with flying duck is reflected in the  water. 5737519 Vector Art at Vecteezy"/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707"/>
            <a:stretch/>
          </p:blipFill>
          <p:spPr bwMode="auto">
            <a:xfrm>
              <a:off x="6695584" y="2483317"/>
              <a:ext cx="2675764" cy="13952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06066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79222" y="3507700"/>
            <a:ext cx="2433587" cy="2358878"/>
          </a:xfrm>
        </p:spPr>
        <p:txBody>
          <a:bodyPr>
            <a:normAutofit/>
          </a:bodyPr>
          <a:lstStyle/>
          <a:p>
            <a:r>
              <a:rPr lang="en-US" sz="1800" dirty="0" smtClean="0"/>
              <a:t>Borrow a key from one gear to apply to another gear as long as the gears are fishing on the same population</a:t>
            </a:r>
          </a:p>
        </p:txBody>
      </p:sp>
      <p:sp>
        <p:nvSpPr>
          <p:cNvPr id="45" name="Content Placeholder 2"/>
          <p:cNvSpPr txBox="1">
            <a:spLocks/>
          </p:cNvSpPr>
          <p:nvPr/>
        </p:nvSpPr>
        <p:spPr>
          <a:xfrm>
            <a:off x="950062" y="2989870"/>
            <a:ext cx="2971799" cy="20149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78" indent="-182878" algn="l" defTabSz="91439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3120" kern="1200" spc="11" baseline="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1pPr>
            <a:lvl2pPr marL="457195" indent="-18287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2pPr>
            <a:lvl3pPr marL="731513" indent="-18287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160" kern="120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3pPr>
            <a:lvl4pPr marL="1005830" indent="-18287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160" kern="120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4pPr>
            <a:lvl5pPr marL="1280147" indent="-18287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2160" kern="1200">
                <a:solidFill>
                  <a:schemeClr val="tx1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+mn-ea"/>
                <a:cs typeface="+mn-cs"/>
              </a:defRPr>
            </a:lvl5pPr>
            <a:lvl6pPr marL="1599984" indent="-22859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899982" indent="-22859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199978" indent="-22859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499976" indent="-228598" algn="l" defTabSz="91439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Borrow a key from one year to apply to another year</a:t>
            </a:r>
          </a:p>
          <a:p>
            <a:r>
              <a:rPr lang="en-US" sz="1800" dirty="0" smtClean="0"/>
              <a:t>Develop an ALK from  pooled years</a:t>
            </a:r>
          </a:p>
          <a:p>
            <a:r>
              <a:rPr lang="en-US" sz="1800" dirty="0" smtClean="0"/>
              <a:t>Borrow a key from one area to apply to another if there are differences in age composition between areas</a:t>
            </a:r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0127" y="3652752"/>
            <a:ext cx="782320" cy="914400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85" y="3587983"/>
            <a:ext cx="807720" cy="914400"/>
          </a:xfrm>
          <a:prstGeom prst="rect">
            <a:avLst/>
          </a:prstGeom>
        </p:spPr>
      </p:pic>
      <p:sp>
        <p:nvSpPr>
          <p:cNvPr id="52" name="Rectangle 51"/>
          <p:cNvSpPr/>
          <p:nvPr/>
        </p:nvSpPr>
        <p:spPr>
          <a:xfrm>
            <a:off x="348170" y="1155851"/>
            <a:ext cx="6817245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P(</a:t>
            </a:r>
            <a:r>
              <a:rPr lang="en-US" sz="26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age|length</a:t>
            </a:r>
            <a:r>
              <a:rPr lang="en-US" sz="2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 influenced by </a:t>
            </a:r>
            <a:r>
              <a:rPr lang="en-US" sz="26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spatio</a:t>
            </a:r>
            <a:r>
              <a:rPr lang="en-US" sz="26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-temporal variations in vital rates</a:t>
            </a:r>
          </a:p>
          <a:p>
            <a:pPr algn="ctr"/>
            <a:r>
              <a:rPr lang="en-US" sz="22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sz="2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recruitment, age-specific mortality </a:t>
            </a:r>
            <a:r>
              <a:rPr lang="en-US" sz="22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rates, growth)</a:t>
            </a:r>
            <a:endParaRPr lang="en-US" sz="22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704413" y="0"/>
            <a:ext cx="87831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75000"/>
                  </a:schemeClr>
                </a:solidFill>
              </a:rPr>
              <a:t>Assumptions, Limitations and Potential Solutions</a:t>
            </a:r>
          </a:p>
        </p:txBody>
      </p:sp>
      <p:grpSp>
        <p:nvGrpSpPr>
          <p:cNvPr id="99" name="Group 98"/>
          <p:cNvGrpSpPr/>
          <p:nvPr/>
        </p:nvGrpSpPr>
        <p:grpSpPr>
          <a:xfrm>
            <a:off x="8088287" y="4164458"/>
            <a:ext cx="1383540" cy="1152056"/>
            <a:chOff x="1392015" y="3288812"/>
            <a:chExt cx="2491533" cy="1681922"/>
          </a:xfrm>
        </p:grpSpPr>
        <p:pic>
          <p:nvPicPr>
            <p:cNvPr id="119" name="Picture 118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92015" y="3549815"/>
              <a:ext cx="612746" cy="266992"/>
            </a:xfrm>
            <a:prstGeom prst="rect">
              <a:avLst/>
            </a:prstGeom>
            <a:solidFill>
              <a:srgbClr val="0070C0"/>
            </a:solidFill>
            <a:extLst/>
          </p:spPr>
        </p:pic>
        <p:pic>
          <p:nvPicPr>
            <p:cNvPr id="120" name="Picture 119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56328" y="3837398"/>
              <a:ext cx="612746" cy="266992"/>
            </a:xfrm>
            <a:prstGeom prst="rect">
              <a:avLst/>
            </a:prstGeom>
            <a:solidFill>
              <a:srgbClr val="0070C0"/>
            </a:solidFill>
            <a:extLst/>
          </p:spPr>
        </p:pic>
        <p:pic>
          <p:nvPicPr>
            <p:cNvPr id="121" name="Picture 120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0053" y="3654519"/>
              <a:ext cx="612747" cy="266992"/>
            </a:xfrm>
            <a:prstGeom prst="rect">
              <a:avLst/>
            </a:prstGeom>
            <a:solidFill>
              <a:srgbClr val="0070C0"/>
            </a:solidFill>
            <a:extLst/>
          </p:spPr>
        </p:pic>
        <p:pic>
          <p:nvPicPr>
            <p:cNvPr id="122" name="Picture 121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72630" y="3288812"/>
              <a:ext cx="612746" cy="266992"/>
            </a:xfrm>
            <a:prstGeom prst="rect">
              <a:avLst/>
            </a:prstGeom>
            <a:solidFill>
              <a:srgbClr val="0070C0"/>
            </a:solidFill>
            <a:extLst/>
          </p:spPr>
        </p:pic>
        <p:pic>
          <p:nvPicPr>
            <p:cNvPr id="123" name="Picture 122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13832" y="4231403"/>
              <a:ext cx="612746" cy="266992"/>
            </a:xfrm>
            <a:prstGeom prst="rect">
              <a:avLst/>
            </a:prstGeom>
            <a:solidFill>
              <a:srgbClr val="0070C0"/>
            </a:solidFill>
            <a:extLst/>
          </p:spPr>
        </p:pic>
        <p:pic>
          <p:nvPicPr>
            <p:cNvPr id="124" name="Picture 123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19366" y="4263083"/>
              <a:ext cx="839420" cy="365760"/>
            </a:xfrm>
            <a:prstGeom prst="rect">
              <a:avLst/>
            </a:prstGeom>
            <a:solidFill>
              <a:srgbClr val="0070C0"/>
            </a:solidFill>
            <a:extLst/>
          </p:spPr>
        </p:pic>
        <p:sp>
          <p:nvSpPr>
            <p:cNvPr id="125" name="TextBox 139"/>
            <p:cNvSpPr txBox="1"/>
            <p:nvPr/>
          </p:nvSpPr>
          <p:spPr>
            <a:xfrm>
              <a:off x="1659377" y="3700131"/>
              <a:ext cx="437705" cy="40439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b="1" dirty="0" smtClean="0"/>
                <a:t>0</a:t>
              </a:r>
              <a:endParaRPr lang="en-US" sz="1200" b="1" dirty="0"/>
            </a:p>
          </p:txBody>
        </p:sp>
        <p:sp>
          <p:nvSpPr>
            <p:cNvPr id="126" name="TextBox 140"/>
            <p:cNvSpPr txBox="1"/>
            <p:nvPr/>
          </p:nvSpPr>
          <p:spPr>
            <a:xfrm>
              <a:off x="2613582" y="3424291"/>
              <a:ext cx="437705" cy="40439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b="1" dirty="0" smtClean="0"/>
                <a:t>0</a:t>
              </a:r>
              <a:endParaRPr lang="en-US" sz="1200" b="1" dirty="0"/>
            </a:p>
          </p:txBody>
        </p:sp>
        <p:sp>
          <p:nvSpPr>
            <p:cNvPr id="127" name="TextBox 141"/>
            <p:cNvSpPr txBox="1"/>
            <p:nvPr/>
          </p:nvSpPr>
          <p:spPr>
            <a:xfrm>
              <a:off x="2503497" y="3983231"/>
              <a:ext cx="437705" cy="40439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b="1" dirty="0" smtClean="0"/>
                <a:t>0</a:t>
              </a:r>
              <a:endParaRPr lang="en-US" sz="1200" b="1" dirty="0"/>
            </a:p>
          </p:txBody>
        </p:sp>
        <p:sp>
          <p:nvSpPr>
            <p:cNvPr id="128" name="TextBox 142"/>
            <p:cNvSpPr txBox="1"/>
            <p:nvPr/>
          </p:nvSpPr>
          <p:spPr>
            <a:xfrm>
              <a:off x="1959868" y="4406959"/>
              <a:ext cx="437705" cy="40439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b="1" dirty="0" smtClean="0"/>
                <a:t>0</a:t>
              </a:r>
              <a:endParaRPr lang="en-US" sz="1200" b="1" dirty="0"/>
            </a:p>
          </p:txBody>
        </p:sp>
        <p:sp>
          <p:nvSpPr>
            <p:cNvPr id="129" name="TextBox 143"/>
            <p:cNvSpPr txBox="1"/>
            <p:nvPr/>
          </p:nvSpPr>
          <p:spPr>
            <a:xfrm>
              <a:off x="3445843" y="3815218"/>
              <a:ext cx="437705" cy="40439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b="1" dirty="0" smtClean="0"/>
                <a:t>0</a:t>
              </a:r>
              <a:endParaRPr lang="en-US" sz="1200" b="1" dirty="0"/>
            </a:p>
          </p:txBody>
        </p:sp>
        <p:sp>
          <p:nvSpPr>
            <p:cNvPr id="130" name="TextBox 144"/>
            <p:cNvSpPr txBox="1"/>
            <p:nvPr/>
          </p:nvSpPr>
          <p:spPr>
            <a:xfrm>
              <a:off x="3150036" y="4498936"/>
              <a:ext cx="437705" cy="47179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500" b="1" dirty="0" smtClean="0"/>
                <a:t>1</a:t>
              </a:r>
              <a:endParaRPr lang="en-US" sz="1500" b="1" dirty="0"/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9610972" y="3840746"/>
            <a:ext cx="1503443" cy="1152060"/>
            <a:chOff x="1392015" y="3288812"/>
            <a:chExt cx="2707458" cy="1681926"/>
          </a:xfrm>
        </p:grpSpPr>
        <p:pic>
          <p:nvPicPr>
            <p:cNvPr id="110" name="Picture 109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92015" y="3549817"/>
              <a:ext cx="612746" cy="266992"/>
            </a:xfrm>
            <a:prstGeom prst="rect">
              <a:avLst/>
            </a:prstGeom>
            <a:solidFill>
              <a:srgbClr val="0070C0"/>
            </a:solidFill>
            <a:extLst/>
          </p:spPr>
        </p:pic>
        <p:pic>
          <p:nvPicPr>
            <p:cNvPr id="111" name="Picture 110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56327" y="3837398"/>
              <a:ext cx="839420" cy="365760"/>
            </a:xfrm>
            <a:prstGeom prst="rect">
              <a:avLst/>
            </a:prstGeom>
            <a:solidFill>
              <a:srgbClr val="0070C0"/>
            </a:solidFill>
            <a:extLst/>
          </p:spPr>
        </p:pic>
        <p:pic>
          <p:nvPicPr>
            <p:cNvPr id="112" name="Picture 111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0053" y="3654518"/>
              <a:ext cx="839420" cy="365760"/>
            </a:xfrm>
            <a:prstGeom prst="rect">
              <a:avLst/>
            </a:prstGeom>
            <a:solidFill>
              <a:srgbClr val="0070C0"/>
            </a:solidFill>
            <a:extLst/>
          </p:spPr>
        </p:pic>
        <p:pic>
          <p:nvPicPr>
            <p:cNvPr id="113" name="Picture 112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72629" y="3288812"/>
              <a:ext cx="612746" cy="266992"/>
            </a:xfrm>
            <a:prstGeom prst="rect">
              <a:avLst/>
            </a:prstGeom>
            <a:solidFill>
              <a:srgbClr val="0070C0"/>
            </a:solidFill>
            <a:extLst/>
          </p:spPr>
        </p:pic>
        <p:pic>
          <p:nvPicPr>
            <p:cNvPr id="114" name="Picture 113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13832" y="4231403"/>
              <a:ext cx="839420" cy="365760"/>
            </a:xfrm>
            <a:prstGeom prst="rect">
              <a:avLst/>
            </a:prstGeom>
            <a:solidFill>
              <a:srgbClr val="0070C0"/>
            </a:solidFill>
            <a:extLst/>
          </p:spPr>
        </p:pic>
        <p:pic>
          <p:nvPicPr>
            <p:cNvPr id="115" name="Picture 114" descr="http://clipartsign.com/upload/2015/12/02/cartoon-fish-clip-art-outlines-free-vector-for-free-download-about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19366" y="4263083"/>
              <a:ext cx="839420" cy="365760"/>
            </a:xfrm>
            <a:prstGeom prst="rect">
              <a:avLst/>
            </a:prstGeom>
            <a:solidFill>
              <a:srgbClr val="0070C0"/>
            </a:solidFill>
            <a:extLst/>
          </p:spPr>
        </p:pic>
        <p:sp>
          <p:nvSpPr>
            <p:cNvPr id="116" name="TextBox 154"/>
            <p:cNvSpPr txBox="1"/>
            <p:nvPr/>
          </p:nvSpPr>
          <p:spPr>
            <a:xfrm>
              <a:off x="1659376" y="3700132"/>
              <a:ext cx="437705" cy="40439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b="1" dirty="0" smtClean="0"/>
                <a:t>0</a:t>
              </a:r>
              <a:endParaRPr lang="en-US" sz="1200" b="1" dirty="0"/>
            </a:p>
          </p:txBody>
        </p:sp>
        <p:sp>
          <p:nvSpPr>
            <p:cNvPr id="117" name="TextBox 155"/>
            <p:cNvSpPr txBox="1"/>
            <p:nvPr/>
          </p:nvSpPr>
          <p:spPr>
            <a:xfrm>
              <a:off x="2613581" y="3424290"/>
              <a:ext cx="437705" cy="40439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b="1" dirty="0" smtClean="0"/>
                <a:t>0</a:t>
              </a:r>
              <a:endParaRPr lang="en-US" sz="1200" b="1" dirty="0"/>
            </a:p>
          </p:txBody>
        </p:sp>
        <p:sp>
          <p:nvSpPr>
            <p:cNvPr id="118" name="TextBox 156"/>
            <p:cNvSpPr txBox="1"/>
            <p:nvPr/>
          </p:nvSpPr>
          <p:spPr>
            <a:xfrm>
              <a:off x="3150037" y="4498940"/>
              <a:ext cx="437705" cy="47179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500" b="1" dirty="0" smtClean="0"/>
                <a:t>1</a:t>
              </a:r>
              <a:endParaRPr lang="en-US" sz="1500" b="1" dirty="0"/>
            </a:p>
          </p:txBody>
        </p:sp>
      </p:grpSp>
      <p:sp>
        <p:nvSpPr>
          <p:cNvPr id="101" name="TextBox 157"/>
          <p:cNvSpPr txBox="1"/>
          <p:nvPr/>
        </p:nvSpPr>
        <p:spPr>
          <a:xfrm>
            <a:off x="9941304" y="4677398"/>
            <a:ext cx="243055" cy="32316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b="1" dirty="0" smtClean="0"/>
              <a:t>1</a:t>
            </a:r>
            <a:endParaRPr lang="en-US" sz="1500" b="1" dirty="0"/>
          </a:p>
        </p:txBody>
      </p:sp>
      <p:sp>
        <p:nvSpPr>
          <p:cNvPr id="102" name="TextBox 158"/>
          <p:cNvSpPr txBox="1"/>
          <p:nvPr/>
        </p:nvSpPr>
        <p:spPr>
          <a:xfrm>
            <a:off x="10264782" y="4333536"/>
            <a:ext cx="243055" cy="32316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b="1" dirty="0" smtClean="0"/>
              <a:t>1</a:t>
            </a:r>
            <a:endParaRPr lang="en-US" sz="1500" b="1" dirty="0"/>
          </a:p>
        </p:txBody>
      </p:sp>
      <p:sp>
        <p:nvSpPr>
          <p:cNvPr id="103" name="TextBox 159"/>
          <p:cNvSpPr txBox="1"/>
          <p:nvPr/>
        </p:nvSpPr>
        <p:spPr>
          <a:xfrm>
            <a:off x="10798109" y="4211902"/>
            <a:ext cx="243055" cy="32316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b="1" dirty="0" smtClean="0"/>
              <a:t>1</a:t>
            </a:r>
            <a:endParaRPr lang="en-US" sz="1500" b="1" dirty="0"/>
          </a:p>
        </p:txBody>
      </p:sp>
      <p:pic>
        <p:nvPicPr>
          <p:cNvPr id="104" name="Picture 12" descr="Black wave clipart 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2512" y="3041808"/>
            <a:ext cx="2264272" cy="768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Fishing Ship Silhouette Stock Illustration - Download Image Now - Fishing  Boat, In Silhouette, Fishing - iStock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21"/>
          <a:stretch/>
        </p:blipFill>
        <p:spPr bwMode="auto">
          <a:xfrm>
            <a:off x="9901396" y="2515495"/>
            <a:ext cx="1371600" cy="1294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Fishing Boat Silhouette Vector Art, Icons, and Graphics for Free Download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480" y="3237118"/>
            <a:ext cx="1037138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034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ITLE SLIDES: Horizontal Stacked Logo">
  <a:themeElements>
    <a:clrScheme name="charcoal">
      <a:dk1>
        <a:srgbClr val="141414"/>
      </a:dk1>
      <a:lt1>
        <a:srgbClr val="FFFFFF"/>
      </a:lt1>
      <a:dk2>
        <a:srgbClr val="003087"/>
      </a:dk2>
      <a:lt2>
        <a:srgbClr val="D3F5F6"/>
      </a:lt2>
      <a:accent1>
        <a:srgbClr val="FF8300"/>
      </a:accent1>
      <a:accent2>
        <a:srgbClr val="1ECAD3"/>
      </a:accent2>
      <a:accent3>
        <a:srgbClr val="76BC20"/>
      </a:accent3>
      <a:accent4>
        <a:srgbClr val="5145B9"/>
      </a:accent4>
      <a:accent5>
        <a:srgbClr val="0085CA"/>
      </a:accent5>
      <a:accent6>
        <a:srgbClr val="D02C2F"/>
      </a:accent6>
      <a:hlink>
        <a:srgbClr val="003087"/>
      </a:hlink>
      <a:folHlink>
        <a:srgbClr val="51BFEA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descreen PPT" id="{DCC60A97-4CFD-644D-999B-23956336CD74}" vid="{50954BEA-8744-974F-AFC6-6FCAD3184A07}"/>
    </a:ext>
  </a:extLst>
</a:theme>
</file>

<file path=ppt/theme/theme2.xml><?xml version="1.0" encoding="utf-8"?>
<a:theme xmlns:a="http://schemas.openxmlformats.org/drawingml/2006/main" name="Content Option 1  |  End Slide">
  <a:themeElements>
    <a:clrScheme name="FISHERIES">
      <a:dk1>
        <a:srgbClr val="000000"/>
      </a:dk1>
      <a:lt1>
        <a:srgbClr val="FFFFFF"/>
      </a:lt1>
      <a:dk2>
        <a:srgbClr val="00467F"/>
      </a:dk2>
      <a:lt2>
        <a:srgbClr val="D3EAED"/>
      </a:lt2>
      <a:accent1>
        <a:srgbClr val="008998"/>
      </a:accent1>
      <a:accent2>
        <a:srgbClr val="4C9C2E"/>
      </a:accent2>
      <a:accent3>
        <a:srgbClr val="FF8300"/>
      </a:accent3>
      <a:accent4>
        <a:srgbClr val="615BC3"/>
      </a:accent4>
      <a:accent5>
        <a:srgbClr val="0093D0"/>
      </a:accent5>
      <a:accent6>
        <a:srgbClr val="FF4438"/>
      </a:accent6>
      <a:hlink>
        <a:srgbClr val="7F7FFF"/>
      </a:hlink>
      <a:folHlink>
        <a:srgbClr val="1ECAD3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descreen PPT" id="{DCC60A97-4CFD-644D-999B-23956336CD74}" vid="{1A2E7775-ACFA-D04F-83CE-4BF8B71BF285}"/>
    </a:ext>
  </a:extLst>
</a:theme>
</file>

<file path=ppt/theme/theme3.xml><?xml version="1.0" encoding="utf-8"?>
<a:theme xmlns:a="http://schemas.openxmlformats.org/drawingml/2006/main" name="TITLE SLIDES: Vertical Stacked Logo">
  <a:themeElements>
    <a:clrScheme name="FISHERIES">
      <a:dk1>
        <a:srgbClr val="000000"/>
      </a:dk1>
      <a:lt1>
        <a:srgbClr val="FFFFFF"/>
      </a:lt1>
      <a:dk2>
        <a:srgbClr val="00467F"/>
      </a:dk2>
      <a:lt2>
        <a:srgbClr val="D3EAED"/>
      </a:lt2>
      <a:accent1>
        <a:srgbClr val="008998"/>
      </a:accent1>
      <a:accent2>
        <a:srgbClr val="4C9C2E"/>
      </a:accent2>
      <a:accent3>
        <a:srgbClr val="FF8300"/>
      </a:accent3>
      <a:accent4>
        <a:srgbClr val="615BC3"/>
      </a:accent4>
      <a:accent5>
        <a:srgbClr val="0093D0"/>
      </a:accent5>
      <a:accent6>
        <a:srgbClr val="FF4438"/>
      </a:accent6>
      <a:hlink>
        <a:srgbClr val="7F7FFF"/>
      </a:hlink>
      <a:folHlink>
        <a:srgbClr val="1ECAD3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descreen PPT" id="{DCC60A97-4CFD-644D-999B-23956336CD74}" vid="{D6AF6980-ADA1-4549-9EC6-792D405FEB93}"/>
    </a:ext>
  </a:extLst>
</a:theme>
</file>

<file path=ppt/theme/theme4.xml><?xml version="1.0" encoding="utf-8"?>
<a:theme xmlns:a="http://schemas.openxmlformats.org/drawingml/2006/main" name="Content Option 2">
  <a:themeElements>
    <a:clrScheme name="FISHERIES">
      <a:dk1>
        <a:srgbClr val="000000"/>
      </a:dk1>
      <a:lt1>
        <a:srgbClr val="FFFFFF"/>
      </a:lt1>
      <a:dk2>
        <a:srgbClr val="00467F"/>
      </a:dk2>
      <a:lt2>
        <a:srgbClr val="D3EAED"/>
      </a:lt2>
      <a:accent1>
        <a:srgbClr val="008998"/>
      </a:accent1>
      <a:accent2>
        <a:srgbClr val="4C9C2E"/>
      </a:accent2>
      <a:accent3>
        <a:srgbClr val="FF8300"/>
      </a:accent3>
      <a:accent4>
        <a:srgbClr val="615BC3"/>
      </a:accent4>
      <a:accent5>
        <a:srgbClr val="0093D0"/>
      </a:accent5>
      <a:accent6>
        <a:srgbClr val="FF4438"/>
      </a:accent6>
      <a:hlink>
        <a:srgbClr val="7F7FFF"/>
      </a:hlink>
      <a:folHlink>
        <a:srgbClr val="1ECAD3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descreen PPT" id="{DCC60A97-4CFD-644D-999B-23956336CD74}" vid="{7C7B794E-5784-8E40-9E34-945FB5C24A77}"/>
    </a:ext>
  </a:extLst>
</a:theme>
</file>

<file path=ppt/theme/theme5.xml><?xml version="1.0" encoding="utf-8"?>
<a:theme xmlns:a="http://schemas.openxmlformats.org/drawingml/2006/main" name="Divider Slides">
  <a:themeElements>
    <a:clrScheme name="FISHERIES">
      <a:dk1>
        <a:srgbClr val="000000"/>
      </a:dk1>
      <a:lt1>
        <a:srgbClr val="FFFFFF"/>
      </a:lt1>
      <a:dk2>
        <a:srgbClr val="00467F"/>
      </a:dk2>
      <a:lt2>
        <a:srgbClr val="D3EAED"/>
      </a:lt2>
      <a:accent1>
        <a:srgbClr val="008998"/>
      </a:accent1>
      <a:accent2>
        <a:srgbClr val="4C9C2E"/>
      </a:accent2>
      <a:accent3>
        <a:srgbClr val="FF8300"/>
      </a:accent3>
      <a:accent4>
        <a:srgbClr val="615BC3"/>
      </a:accent4>
      <a:accent5>
        <a:srgbClr val="0093D0"/>
      </a:accent5>
      <a:accent6>
        <a:srgbClr val="FF4438"/>
      </a:accent6>
      <a:hlink>
        <a:srgbClr val="7F7FFF"/>
      </a:hlink>
      <a:folHlink>
        <a:srgbClr val="1ECAD3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descreen PPT" id="{DCC60A97-4CFD-644D-999B-23956336CD74}" vid="{8D2B3176-2ABC-C444-88F3-68D05BC16540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Widescreen PPT</Template>
  <TotalTime>5851</TotalTime>
  <Words>1714</Words>
  <Application>Microsoft Office PowerPoint</Application>
  <PresentationFormat>Widescreen</PresentationFormat>
  <Paragraphs>279</Paragraphs>
  <Slides>17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Arial</vt:lpstr>
      <vt:lpstr>Arial Narrow</vt:lpstr>
      <vt:lpstr>Calibri</vt:lpstr>
      <vt:lpstr>Cambria</vt:lpstr>
      <vt:lpstr>Cambria Math</vt:lpstr>
      <vt:lpstr>Wingdings 2</vt:lpstr>
      <vt:lpstr>TITLE SLIDES: Horizontal Stacked Logo</vt:lpstr>
      <vt:lpstr>Content Option 1  |  End Slide</vt:lpstr>
      <vt:lpstr>TITLE SLIDES: Vertical Stacked Logo</vt:lpstr>
      <vt:lpstr>Content Option 2</vt:lpstr>
      <vt:lpstr>Divider Slides</vt:lpstr>
      <vt:lpstr>Age-Length Keys From Theory to Practice </vt:lpstr>
      <vt:lpstr>Talk Outline</vt:lpstr>
      <vt:lpstr>PowerPoint Presentation</vt:lpstr>
      <vt:lpstr>Why use ALKs?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1. Atlantic Bluefin Tuna</vt:lpstr>
      <vt:lpstr>1. Atlantic Bluefin Tuna</vt:lpstr>
      <vt:lpstr>2. Gulf of Mexico Red Snapper</vt:lpstr>
      <vt:lpstr>2. Gulf of Mexico Red Snapper</vt:lpstr>
      <vt:lpstr>Thank You! Questions?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 Length Keys</dc:title>
  <dc:creator>Lisa Ailloud</dc:creator>
  <cp:lastModifiedBy>Lisa Ailloud</cp:lastModifiedBy>
  <cp:revision>133</cp:revision>
  <dcterms:created xsi:type="dcterms:W3CDTF">2023-01-24T16:28:40Z</dcterms:created>
  <dcterms:modified xsi:type="dcterms:W3CDTF">2023-01-30T15:37:36Z</dcterms:modified>
</cp:coreProperties>
</file>

<file path=docProps/thumbnail.jpeg>
</file>